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67" r:id="rId5"/>
    <p:sldId id="327" r:id="rId6"/>
    <p:sldId id="326" r:id="rId7"/>
    <p:sldId id="305" r:id="rId8"/>
    <p:sldId id="266" r:id="rId9"/>
    <p:sldId id="320" r:id="rId10"/>
    <p:sldId id="321" r:id="rId11"/>
    <p:sldId id="322" r:id="rId12"/>
    <p:sldId id="288" r:id="rId13"/>
    <p:sldId id="291" r:id="rId14"/>
    <p:sldId id="304" r:id="rId15"/>
    <p:sldId id="333" r:id="rId16"/>
    <p:sldId id="319" r:id="rId17"/>
    <p:sldId id="332" r:id="rId18"/>
    <p:sldId id="323" r:id="rId19"/>
    <p:sldId id="301" r:id="rId20"/>
    <p:sldId id="298" r:id="rId21"/>
    <p:sldId id="303" r:id="rId22"/>
    <p:sldId id="302" r:id="rId23"/>
    <p:sldId id="297" r:id="rId24"/>
    <p:sldId id="299" r:id="rId25"/>
    <p:sldId id="331" r:id="rId26"/>
    <p:sldId id="318" r:id="rId27"/>
    <p:sldId id="287" r:id="rId28"/>
    <p:sldId id="293" r:id="rId29"/>
    <p:sldId id="296" r:id="rId30"/>
    <p:sldId id="330" r:id="rId31"/>
    <p:sldId id="294" r:id="rId32"/>
    <p:sldId id="295" r:id="rId33"/>
    <p:sldId id="306" r:id="rId34"/>
    <p:sldId id="324" r:id="rId35"/>
    <p:sldId id="315" r:id="rId36"/>
    <p:sldId id="316" r:id="rId37"/>
    <p:sldId id="317" r:id="rId38"/>
    <p:sldId id="325" r:id="rId39"/>
    <p:sldId id="289" r:id="rId40"/>
    <p:sldId id="292" r:id="rId41"/>
    <p:sldId id="312" r:id="rId42"/>
    <p:sldId id="308" r:id="rId43"/>
    <p:sldId id="309" r:id="rId44"/>
    <p:sldId id="310" r:id="rId45"/>
    <p:sldId id="311" r:id="rId46"/>
    <p:sldId id="307" r:id="rId47"/>
    <p:sldId id="32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05"/>
            <p14:sldId id="266"/>
            <p14:sldId id="320"/>
            <p14:sldId id="321"/>
            <p14:sldId id="322"/>
            <p14:sldId id="288"/>
            <p14:sldId id="291"/>
            <p14:sldId id="304"/>
            <p14:sldId id="333"/>
            <p14:sldId id="319"/>
            <p14:sldId id="332"/>
            <p14:sldId id="323"/>
            <p14:sldId id="301"/>
            <p14:sldId id="298"/>
            <p14:sldId id="303"/>
            <p14:sldId id="302"/>
            <p14:sldId id="297"/>
            <p14:sldId id="299"/>
            <p14:sldId id="331"/>
            <p14:sldId id="318"/>
            <p14:sldId id="287"/>
            <p14:sldId id="293"/>
            <p14:sldId id="296"/>
            <p14:sldId id="330"/>
            <p14:sldId id="294"/>
            <p14:sldId id="295"/>
            <p14:sldId id="306"/>
            <p14:sldId id="324"/>
            <p14:sldId id="315"/>
            <p14:sldId id="316"/>
            <p14:sldId id="317"/>
            <p14:sldId id="325"/>
            <p14:sldId id="289"/>
            <p14:sldId id="292"/>
            <p14:sldId id="312"/>
            <p14:sldId id="308"/>
            <p14:sldId id="309"/>
            <p14:sldId id="310"/>
            <p14:sldId id="311"/>
            <p14:sldId id="30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D7D31"/>
    <a:srgbClr val="FFFFFF"/>
    <a:srgbClr val="4472C4"/>
    <a:srgbClr val="000000"/>
    <a:srgbClr val="3399FF"/>
    <a:srgbClr val="537DC9"/>
    <a:srgbClr val="CCFFFF"/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88235" autoAdjust="0"/>
  </p:normalViewPr>
  <p:slideViewPr>
    <p:cSldViewPr snapToGrid="0">
      <p:cViewPr varScale="1">
        <p:scale>
          <a:sx n="101" d="100"/>
          <a:sy n="101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6F44D12E-7322-4844-B1C8-E3B8EB08D8A7}"/>
    <pc:docChg chg="delSld modSection">
      <pc:chgData name="Shawn Shao" userId="453d2a0c-6247-4e9c-a934-cabd9d10664f" providerId="ADAL" clId="{6F44D12E-7322-4844-B1C8-E3B8EB08D8A7}" dt="2019-08-08T20:16:45.070" v="1" actId="2696"/>
      <pc:docMkLst>
        <pc:docMk/>
      </pc:docMkLst>
      <pc:sldChg chg="del">
        <pc:chgData name="Shawn Shao" userId="453d2a0c-6247-4e9c-a934-cabd9d10664f" providerId="ADAL" clId="{6F44D12E-7322-4844-B1C8-E3B8EB08D8A7}" dt="2019-08-08T20:16:45.070" v="1" actId="2696"/>
        <pc:sldMkLst>
          <pc:docMk/>
          <pc:sldMk cId="1739319277" sldId="278"/>
        </pc:sldMkLst>
      </pc:sldChg>
      <pc:sldChg chg="del">
        <pc:chgData name="Shawn Shao" userId="453d2a0c-6247-4e9c-a934-cabd9d10664f" providerId="ADAL" clId="{6F44D12E-7322-4844-B1C8-E3B8EB08D8A7}" dt="2019-08-08T20:16:45.051" v="0" actId="2696"/>
        <pc:sldMkLst>
          <pc:docMk/>
          <pc:sldMk cId="2423776435" sldId="31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6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93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tool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18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78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table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842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chart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21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Budget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236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288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weight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12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17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572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can also start from overview page and manual apply 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348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8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26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chart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830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Warning if user is going to change Intelligent recommended BMPs.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575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2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9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3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7032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user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67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select LSD or parcel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68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Contact admin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860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user register page – submit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97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875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220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7055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93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730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868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169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118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Confirm message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584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no project detected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0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3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Manager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361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94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76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mailto:%7Baddress@email.com%7D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4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6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8.svg"/><Relationship Id="rId10" Type="http://schemas.openxmlformats.org/officeDocument/2006/relationships/image" Target="../media/image11.sv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08,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3967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192160"/>
            <a:ext cx="3584703" cy="283147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AE6A1C-C14C-48CD-AEDC-6458CEA29F8D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918C3-934F-46C5-BA5F-FC6AE05B4FB3}"/>
              </a:ext>
            </a:extLst>
          </p:cNvPr>
          <p:cNvSpPr/>
          <p:nvPr/>
        </p:nvSpPr>
        <p:spPr>
          <a:xfrm>
            <a:off x="-396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935BAD-5420-4310-8AD5-560E4745D7F7}"/>
              </a:ext>
            </a:extLst>
          </p:cNvPr>
          <p:cNvGrpSpPr/>
          <p:nvPr/>
        </p:nvGrpSpPr>
        <p:grpSpPr>
          <a:xfrm>
            <a:off x="2350832" y="1490797"/>
            <a:ext cx="7453785" cy="3686792"/>
            <a:chOff x="2350832" y="1490797"/>
            <a:chExt cx="7453785" cy="36867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5C782-72CC-4BF1-8752-341D19F929F8}"/>
                </a:ext>
              </a:extLst>
            </p:cNvPr>
            <p:cNvSpPr/>
            <p:nvPr/>
          </p:nvSpPr>
          <p:spPr>
            <a:xfrm>
              <a:off x="2350833" y="1496757"/>
              <a:ext cx="7453780" cy="368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EBFAC4-4BF1-4E27-9C6A-276EECBF38D1}"/>
                </a:ext>
              </a:extLst>
            </p:cNvPr>
            <p:cNvSpPr/>
            <p:nvPr/>
          </p:nvSpPr>
          <p:spPr>
            <a:xfrm>
              <a:off x="2350832" y="1495480"/>
              <a:ext cx="7453785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7AC7FC-6AAE-4EA4-AAEC-66E2833743DC}"/>
                </a:ext>
              </a:extLst>
            </p:cNvPr>
            <p:cNvSpPr/>
            <p:nvPr/>
          </p:nvSpPr>
          <p:spPr>
            <a:xfrm>
              <a:off x="9549594" y="1490797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D7249-293D-4A30-BA5D-673792A0093C}"/>
                </a:ext>
              </a:extLst>
            </p:cNvPr>
            <p:cNvSpPr txBox="1"/>
            <p:nvPr/>
          </p:nvSpPr>
          <p:spPr>
            <a:xfrm>
              <a:off x="2504166" y="1855096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11ABA-68DD-4567-BFFB-2F7DD974081A}"/>
                </a:ext>
              </a:extLst>
            </p:cNvPr>
            <p:cNvSpPr txBox="1"/>
            <p:nvPr/>
          </p:nvSpPr>
          <p:spPr>
            <a:xfrm>
              <a:off x="2504165" y="2186824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18B163-729D-4E54-A9B3-5626E0423830}"/>
                </a:ext>
              </a:extLst>
            </p:cNvPr>
            <p:cNvSpPr/>
            <p:nvPr/>
          </p:nvSpPr>
          <p:spPr>
            <a:xfrm>
              <a:off x="3452580" y="1855096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E8F054-6E9D-4E5E-9117-8EFC8A3DC50E}"/>
                </a:ext>
              </a:extLst>
            </p:cNvPr>
            <p:cNvSpPr/>
            <p:nvPr/>
          </p:nvSpPr>
          <p:spPr>
            <a:xfrm>
              <a:off x="3452580" y="2271469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11DF13-5EBE-447F-9B62-2CE2450FADDB}"/>
                </a:ext>
              </a:extLst>
            </p:cNvPr>
            <p:cNvSpPr/>
            <p:nvPr/>
          </p:nvSpPr>
          <p:spPr>
            <a:xfrm>
              <a:off x="7546996" y="482993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487B00-14F4-41D1-A92C-8CBDF8E07F0A}"/>
                </a:ext>
              </a:extLst>
            </p:cNvPr>
            <p:cNvSpPr/>
            <p:nvPr/>
          </p:nvSpPr>
          <p:spPr>
            <a:xfrm>
              <a:off x="8616354" y="4824920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CAA4AF-0402-428A-B9F6-61408649C324}"/>
                </a:ext>
              </a:extLst>
            </p:cNvPr>
            <p:cNvGrpSpPr/>
            <p:nvPr/>
          </p:nvGrpSpPr>
          <p:grpSpPr>
            <a:xfrm>
              <a:off x="3452578" y="3324541"/>
              <a:ext cx="1850913" cy="283147"/>
              <a:chOff x="5802488" y="1758699"/>
              <a:chExt cx="2677390" cy="424692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225BD3-3A16-4B49-92AE-038725785CFC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Watershed drop list</a:t>
                </a:r>
              </a:p>
            </p:txBody>
          </p:sp>
          <p:sp>
            <p:nvSpPr>
              <p:cNvPr id="60" name="Isosceles Triangle 59">
                <a:extLst>
                  <a:ext uri="{FF2B5EF4-FFF2-40B4-BE49-F238E27FC236}">
                    <a16:creationId xmlns:a16="http://schemas.microsoft.com/office/drawing/2014/main" id="{C7A8AA94-C057-4559-AE2B-3DC53F9496F2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627718-A06D-464E-B4CC-C03E167D5A8F}"/>
                </a:ext>
              </a:extLst>
            </p:cNvPr>
            <p:cNvGrpSpPr/>
            <p:nvPr/>
          </p:nvGrpSpPr>
          <p:grpSpPr>
            <a:xfrm>
              <a:off x="3444583" y="3875669"/>
              <a:ext cx="1850908" cy="280025"/>
              <a:chOff x="5978038" y="1758699"/>
              <a:chExt cx="2501840" cy="42469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325F13C-1416-4A8E-BD8D-1F1CAE852745}"/>
                  </a:ext>
                </a:extLst>
              </p:cNvPr>
              <p:cNvSpPr/>
              <p:nvPr/>
            </p:nvSpPr>
            <p:spPr>
              <a:xfrm>
                <a:off x="5978038" y="1758699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Baseline drop list</a:t>
                </a:r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64E2EAA3-5926-4E8A-BA86-24EEC282E6C4}"/>
                  </a:ext>
                </a:extLst>
              </p:cNvPr>
              <p:cNvSpPr/>
              <p:nvPr/>
            </p:nvSpPr>
            <p:spPr>
              <a:xfrm rot="10800000">
                <a:off x="8185224" y="186779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F949A-99B6-4972-80BC-5E9ECEDC4095}"/>
                </a:ext>
              </a:extLst>
            </p:cNvPr>
            <p:cNvSpPr txBox="1"/>
            <p:nvPr/>
          </p:nvSpPr>
          <p:spPr>
            <a:xfrm>
              <a:off x="2498567" y="330795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Watershed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DB6EAD-A6B1-42FA-91F9-40BACF2B73B3}"/>
                </a:ext>
              </a:extLst>
            </p:cNvPr>
            <p:cNvSpPr txBox="1"/>
            <p:nvPr/>
          </p:nvSpPr>
          <p:spPr>
            <a:xfrm>
              <a:off x="2502590" y="385144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Baseline </a:t>
              </a:r>
              <a:r>
                <a:rPr lang="en-CA" sz="1200" b="1" baseline="30000" dirty="0"/>
                <a:t>(?)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054FF43-30C4-4C98-A87E-F4C6F45AC82E}"/>
                </a:ext>
              </a:extLst>
            </p:cNvPr>
            <p:cNvGrpSpPr/>
            <p:nvPr/>
          </p:nvGrpSpPr>
          <p:grpSpPr>
            <a:xfrm>
              <a:off x="3452578" y="4396396"/>
              <a:ext cx="1850913" cy="283147"/>
              <a:chOff x="5802488" y="1758699"/>
              <a:chExt cx="2677390" cy="42469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5D1E8D-248B-4058-A261-58B2C1537F7D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53A0858-C296-4F68-9CC3-1A100DA7E06F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E0F6DC-8B68-43DE-9EF9-4B085555241C}"/>
                </a:ext>
              </a:extLst>
            </p:cNvPr>
            <p:cNvSpPr txBox="1"/>
            <p:nvPr/>
          </p:nvSpPr>
          <p:spPr>
            <a:xfrm>
              <a:off x="2480822" y="4367638"/>
              <a:ext cx="108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51F905E6-7633-4450-A8BD-3089C38D5ED9}"/>
              </a:ext>
            </a:extLst>
          </p:cNvPr>
          <p:cNvSpPr/>
          <p:nvPr/>
        </p:nvSpPr>
        <p:spPr>
          <a:xfrm>
            <a:off x="5958938" y="3318156"/>
            <a:ext cx="4258355" cy="10236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needs to specify project title (mandatory), description, watershed, baseline, and Field BMP scale.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Field BMP scale now contains two levels, Legal subdivision, and parcel. Once Field BMP scale is determined, user can’t change in this project.</a:t>
            </a:r>
          </a:p>
        </p:txBody>
      </p:sp>
    </p:spTree>
    <p:extLst>
      <p:ext uri="{BB962C8B-B14F-4D97-AF65-F5344CB8AC3E}">
        <p14:creationId xmlns:p14="http://schemas.microsoft.com/office/powerpoint/2010/main" val="294904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0067"/>
              </p:ext>
            </p:extLst>
          </p:nvPr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19496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889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1E9EA8-1F00-43C9-8DC6-8487EE80DD20}"/>
              </a:ext>
            </a:extLst>
          </p:cNvPr>
          <p:cNvGrpSpPr/>
          <p:nvPr/>
        </p:nvGrpSpPr>
        <p:grpSpPr>
          <a:xfrm>
            <a:off x="8600598" y="1167565"/>
            <a:ext cx="3521370" cy="1456452"/>
            <a:chOff x="8600598" y="1167565"/>
            <a:chExt cx="3521370" cy="1456452"/>
          </a:xfrm>
        </p:grpSpPr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A63E838E-4E16-4D59-806A-5E6BC6CE9360}"/>
                </a:ext>
              </a:extLst>
            </p:cNvPr>
            <p:cNvSpPr/>
            <p:nvPr/>
          </p:nvSpPr>
          <p:spPr>
            <a:xfrm flipH="1">
              <a:off x="8600598" y="1167565"/>
              <a:ext cx="371917" cy="103514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7CCA79-6468-4228-8D5C-C02D3F8DFE69}"/>
                </a:ext>
              </a:extLst>
            </p:cNvPr>
            <p:cNvSpPr/>
            <p:nvPr/>
          </p:nvSpPr>
          <p:spPr>
            <a:xfrm>
              <a:off x="9051770" y="1537576"/>
              <a:ext cx="3070198" cy="108644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These four options are mutually exclusive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LSD or Parcel – show LSD or Parcel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– show municipality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 err="1"/>
                <a:t>Subwatershed</a:t>
              </a:r>
              <a:r>
                <a:rPr lang="en-CA" sz="1200" dirty="0"/>
                <a:t> – show </a:t>
              </a:r>
              <a:r>
                <a:rPr lang="en-CA" sz="1200" dirty="0" err="1"/>
                <a:t>subbasin</a:t>
              </a:r>
              <a:r>
                <a:rPr lang="en-CA" sz="1200" dirty="0"/>
                <a:t>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Watershed – show watershed map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190562"/>
              </p:ext>
            </p:extLst>
          </p:nvPr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B0D328B-22E9-4985-A6C7-FD140E753CF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A1F19BCA-3C95-48B1-A4C4-863DC5D4913D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E0BF270-1DC4-4C2F-A90D-CBEA1F35A771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7A86401-62FB-40F1-88BB-EC404E9C5881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7612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7"/>
              </p:ext>
            </p:extLst>
          </p:nvPr>
        </p:nvGraphicFramePr>
        <p:xfrm>
          <a:off x="2090633" y="4911367"/>
          <a:ext cx="7769731" cy="19256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430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8238899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156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723"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70375"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6136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MD sample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22437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79551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75725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/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E480B6C-2A2C-4B02-B0E9-BA4D68B5FF92}"/>
              </a:ext>
            </a:extLst>
          </p:cNvPr>
          <p:cNvSpPr/>
          <p:nvPr/>
        </p:nvSpPr>
        <p:spPr>
          <a:xfrm>
            <a:off x="2876551" y="3052155"/>
            <a:ext cx="2642237" cy="1491269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57450 w 2495550"/>
              <a:gd name="connsiteY2" fmla="*/ 152400 h 1123950"/>
              <a:gd name="connsiteX3" fmla="*/ 2495550 w 2495550"/>
              <a:gd name="connsiteY3" fmla="*/ 314325 h 1123950"/>
              <a:gd name="connsiteX4" fmla="*/ 2466975 w 2495550"/>
              <a:gd name="connsiteY4" fmla="*/ 447675 h 1123950"/>
              <a:gd name="connsiteX5" fmla="*/ 2390775 w 2495550"/>
              <a:gd name="connsiteY5" fmla="*/ 514350 h 1123950"/>
              <a:gd name="connsiteX6" fmla="*/ 2295525 w 2495550"/>
              <a:gd name="connsiteY6" fmla="*/ 609600 h 1123950"/>
              <a:gd name="connsiteX7" fmla="*/ 2276475 w 2495550"/>
              <a:gd name="connsiteY7" fmla="*/ 714375 h 1123950"/>
              <a:gd name="connsiteX8" fmla="*/ 2247900 w 2495550"/>
              <a:gd name="connsiteY8" fmla="*/ 857250 h 1123950"/>
              <a:gd name="connsiteX9" fmla="*/ 2295525 w 2495550"/>
              <a:gd name="connsiteY9" fmla="*/ 923925 h 1123950"/>
              <a:gd name="connsiteX10" fmla="*/ 2209800 w 2495550"/>
              <a:gd name="connsiteY10" fmla="*/ 1009650 h 1123950"/>
              <a:gd name="connsiteX11" fmla="*/ 1504950 w 2495550"/>
              <a:gd name="connsiteY11" fmla="*/ 1114425 h 1123950"/>
              <a:gd name="connsiteX12" fmla="*/ 657225 w 2495550"/>
              <a:gd name="connsiteY12" fmla="*/ 1123950 h 1123950"/>
              <a:gd name="connsiteX13" fmla="*/ 0 w 2495550"/>
              <a:gd name="connsiteY13" fmla="*/ 1085850 h 1123950"/>
              <a:gd name="connsiteX14" fmla="*/ 0 w 2495550"/>
              <a:gd name="connsiteY14" fmla="*/ 923925 h 1123950"/>
              <a:gd name="connsiteX15" fmla="*/ 85725 w 2495550"/>
              <a:gd name="connsiteY15" fmla="*/ 647700 h 1123950"/>
              <a:gd name="connsiteX16" fmla="*/ 361950 w 2495550"/>
              <a:gd name="connsiteY16" fmla="*/ 533400 h 1123950"/>
              <a:gd name="connsiteX17" fmla="*/ 752475 w 2495550"/>
              <a:gd name="connsiteY17" fmla="*/ 257175 h 1123950"/>
              <a:gd name="connsiteX18" fmla="*/ 942975 w 2495550"/>
              <a:gd name="connsiteY18" fmla="*/ 123825 h 1123950"/>
              <a:gd name="connsiteX19" fmla="*/ 1562100 w 2495550"/>
              <a:gd name="connsiteY19" fmla="*/ 57150 h 1123950"/>
              <a:gd name="connsiteX20" fmla="*/ 1876425 w 2495550"/>
              <a:gd name="connsiteY20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95550 w 2495550"/>
              <a:gd name="connsiteY2" fmla="*/ 314325 h 1123950"/>
              <a:gd name="connsiteX3" fmla="*/ 2466975 w 2495550"/>
              <a:gd name="connsiteY3" fmla="*/ 447675 h 1123950"/>
              <a:gd name="connsiteX4" fmla="*/ 2390775 w 2495550"/>
              <a:gd name="connsiteY4" fmla="*/ 514350 h 1123950"/>
              <a:gd name="connsiteX5" fmla="*/ 2295525 w 2495550"/>
              <a:gd name="connsiteY5" fmla="*/ 609600 h 1123950"/>
              <a:gd name="connsiteX6" fmla="*/ 2276475 w 2495550"/>
              <a:gd name="connsiteY6" fmla="*/ 714375 h 1123950"/>
              <a:gd name="connsiteX7" fmla="*/ 2247900 w 2495550"/>
              <a:gd name="connsiteY7" fmla="*/ 857250 h 1123950"/>
              <a:gd name="connsiteX8" fmla="*/ 2295525 w 2495550"/>
              <a:gd name="connsiteY8" fmla="*/ 923925 h 1123950"/>
              <a:gd name="connsiteX9" fmla="*/ 2209800 w 2495550"/>
              <a:gd name="connsiteY9" fmla="*/ 1009650 h 1123950"/>
              <a:gd name="connsiteX10" fmla="*/ 1504950 w 2495550"/>
              <a:gd name="connsiteY10" fmla="*/ 1114425 h 1123950"/>
              <a:gd name="connsiteX11" fmla="*/ 657225 w 2495550"/>
              <a:gd name="connsiteY11" fmla="*/ 1123950 h 1123950"/>
              <a:gd name="connsiteX12" fmla="*/ 0 w 2495550"/>
              <a:gd name="connsiteY12" fmla="*/ 1085850 h 1123950"/>
              <a:gd name="connsiteX13" fmla="*/ 0 w 2495550"/>
              <a:gd name="connsiteY13" fmla="*/ 923925 h 1123950"/>
              <a:gd name="connsiteX14" fmla="*/ 85725 w 2495550"/>
              <a:gd name="connsiteY14" fmla="*/ 647700 h 1123950"/>
              <a:gd name="connsiteX15" fmla="*/ 361950 w 2495550"/>
              <a:gd name="connsiteY15" fmla="*/ 533400 h 1123950"/>
              <a:gd name="connsiteX16" fmla="*/ 752475 w 2495550"/>
              <a:gd name="connsiteY16" fmla="*/ 257175 h 1123950"/>
              <a:gd name="connsiteX17" fmla="*/ 942975 w 2495550"/>
              <a:gd name="connsiteY17" fmla="*/ 123825 h 1123950"/>
              <a:gd name="connsiteX18" fmla="*/ 1562100 w 2495550"/>
              <a:gd name="connsiteY18" fmla="*/ 57150 h 1123950"/>
              <a:gd name="connsiteX19" fmla="*/ 1876425 w 2495550"/>
              <a:gd name="connsiteY19" fmla="*/ 0 h 1123950"/>
              <a:gd name="connsiteX0" fmla="*/ 1562100 w 2495550"/>
              <a:gd name="connsiteY0" fmla="*/ 0 h 1066800"/>
              <a:gd name="connsiteX1" fmla="*/ 2085975 w 2495550"/>
              <a:gd name="connsiteY1" fmla="*/ 38100 h 1066800"/>
              <a:gd name="connsiteX2" fmla="*/ 2495550 w 2495550"/>
              <a:gd name="connsiteY2" fmla="*/ 257175 h 1066800"/>
              <a:gd name="connsiteX3" fmla="*/ 2466975 w 2495550"/>
              <a:gd name="connsiteY3" fmla="*/ 390525 h 1066800"/>
              <a:gd name="connsiteX4" fmla="*/ 2390775 w 2495550"/>
              <a:gd name="connsiteY4" fmla="*/ 457200 h 1066800"/>
              <a:gd name="connsiteX5" fmla="*/ 2295525 w 2495550"/>
              <a:gd name="connsiteY5" fmla="*/ 552450 h 1066800"/>
              <a:gd name="connsiteX6" fmla="*/ 2276475 w 2495550"/>
              <a:gd name="connsiteY6" fmla="*/ 657225 h 1066800"/>
              <a:gd name="connsiteX7" fmla="*/ 2247900 w 2495550"/>
              <a:gd name="connsiteY7" fmla="*/ 800100 h 1066800"/>
              <a:gd name="connsiteX8" fmla="*/ 2295525 w 2495550"/>
              <a:gd name="connsiteY8" fmla="*/ 866775 h 1066800"/>
              <a:gd name="connsiteX9" fmla="*/ 2209800 w 2495550"/>
              <a:gd name="connsiteY9" fmla="*/ 952500 h 1066800"/>
              <a:gd name="connsiteX10" fmla="*/ 1504950 w 2495550"/>
              <a:gd name="connsiteY10" fmla="*/ 1057275 h 1066800"/>
              <a:gd name="connsiteX11" fmla="*/ 657225 w 2495550"/>
              <a:gd name="connsiteY11" fmla="*/ 1066800 h 1066800"/>
              <a:gd name="connsiteX12" fmla="*/ 0 w 2495550"/>
              <a:gd name="connsiteY12" fmla="*/ 1028700 h 1066800"/>
              <a:gd name="connsiteX13" fmla="*/ 0 w 2495550"/>
              <a:gd name="connsiteY13" fmla="*/ 866775 h 1066800"/>
              <a:gd name="connsiteX14" fmla="*/ 85725 w 2495550"/>
              <a:gd name="connsiteY14" fmla="*/ 590550 h 1066800"/>
              <a:gd name="connsiteX15" fmla="*/ 361950 w 2495550"/>
              <a:gd name="connsiteY15" fmla="*/ 476250 h 1066800"/>
              <a:gd name="connsiteX16" fmla="*/ 752475 w 2495550"/>
              <a:gd name="connsiteY16" fmla="*/ 200025 h 1066800"/>
              <a:gd name="connsiteX17" fmla="*/ 942975 w 2495550"/>
              <a:gd name="connsiteY17" fmla="*/ 66675 h 1066800"/>
              <a:gd name="connsiteX18" fmla="*/ 1562100 w 2495550"/>
              <a:gd name="connsiteY18" fmla="*/ 0 h 1066800"/>
              <a:gd name="connsiteX0" fmla="*/ 2466975 w 2558415"/>
              <a:gd name="connsiteY0" fmla="*/ 390525 h 1066800"/>
              <a:gd name="connsiteX1" fmla="*/ 2390775 w 2558415"/>
              <a:gd name="connsiteY1" fmla="*/ 457200 h 1066800"/>
              <a:gd name="connsiteX2" fmla="*/ 2295525 w 2558415"/>
              <a:gd name="connsiteY2" fmla="*/ 552450 h 1066800"/>
              <a:gd name="connsiteX3" fmla="*/ 2276475 w 2558415"/>
              <a:gd name="connsiteY3" fmla="*/ 657225 h 1066800"/>
              <a:gd name="connsiteX4" fmla="*/ 2247900 w 2558415"/>
              <a:gd name="connsiteY4" fmla="*/ 800100 h 1066800"/>
              <a:gd name="connsiteX5" fmla="*/ 2295525 w 2558415"/>
              <a:gd name="connsiteY5" fmla="*/ 866775 h 1066800"/>
              <a:gd name="connsiteX6" fmla="*/ 2209800 w 2558415"/>
              <a:gd name="connsiteY6" fmla="*/ 952500 h 1066800"/>
              <a:gd name="connsiteX7" fmla="*/ 1504950 w 2558415"/>
              <a:gd name="connsiteY7" fmla="*/ 1057275 h 1066800"/>
              <a:gd name="connsiteX8" fmla="*/ 657225 w 2558415"/>
              <a:gd name="connsiteY8" fmla="*/ 1066800 h 1066800"/>
              <a:gd name="connsiteX9" fmla="*/ 0 w 2558415"/>
              <a:gd name="connsiteY9" fmla="*/ 1028700 h 1066800"/>
              <a:gd name="connsiteX10" fmla="*/ 0 w 2558415"/>
              <a:gd name="connsiteY10" fmla="*/ 866775 h 1066800"/>
              <a:gd name="connsiteX11" fmla="*/ 85725 w 2558415"/>
              <a:gd name="connsiteY11" fmla="*/ 590550 h 1066800"/>
              <a:gd name="connsiteX12" fmla="*/ 361950 w 2558415"/>
              <a:gd name="connsiteY12" fmla="*/ 476250 h 1066800"/>
              <a:gd name="connsiteX13" fmla="*/ 752475 w 2558415"/>
              <a:gd name="connsiteY13" fmla="*/ 200025 h 1066800"/>
              <a:gd name="connsiteX14" fmla="*/ 942975 w 2558415"/>
              <a:gd name="connsiteY14" fmla="*/ 66675 h 1066800"/>
              <a:gd name="connsiteX15" fmla="*/ 1562100 w 2558415"/>
              <a:gd name="connsiteY15" fmla="*/ 0 h 1066800"/>
              <a:gd name="connsiteX16" fmla="*/ 2085975 w 2558415"/>
              <a:gd name="connsiteY16" fmla="*/ 38100 h 1066800"/>
              <a:gd name="connsiteX17" fmla="*/ 2495550 w 2558415"/>
              <a:gd name="connsiteY17" fmla="*/ 257175 h 1066800"/>
              <a:gd name="connsiteX18" fmla="*/ 2558415 w 2558415"/>
              <a:gd name="connsiteY18" fmla="*/ 481965 h 1066800"/>
              <a:gd name="connsiteX0" fmla="*/ 2390775 w 2558415"/>
              <a:gd name="connsiteY0" fmla="*/ 457200 h 1066800"/>
              <a:gd name="connsiteX1" fmla="*/ 2295525 w 2558415"/>
              <a:gd name="connsiteY1" fmla="*/ 552450 h 1066800"/>
              <a:gd name="connsiteX2" fmla="*/ 2276475 w 2558415"/>
              <a:gd name="connsiteY2" fmla="*/ 657225 h 1066800"/>
              <a:gd name="connsiteX3" fmla="*/ 2247900 w 2558415"/>
              <a:gd name="connsiteY3" fmla="*/ 800100 h 1066800"/>
              <a:gd name="connsiteX4" fmla="*/ 2295525 w 2558415"/>
              <a:gd name="connsiteY4" fmla="*/ 866775 h 1066800"/>
              <a:gd name="connsiteX5" fmla="*/ 2209800 w 2558415"/>
              <a:gd name="connsiteY5" fmla="*/ 952500 h 1066800"/>
              <a:gd name="connsiteX6" fmla="*/ 1504950 w 2558415"/>
              <a:gd name="connsiteY6" fmla="*/ 1057275 h 1066800"/>
              <a:gd name="connsiteX7" fmla="*/ 657225 w 2558415"/>
              <a:gd name="connsiteY7" fmla="*/ 1066800 h 1066800"/>
              <a:gd name="connsiteX8" fmla="*/ 0 w 2558415"/>
              <a:gd name="connsiteY8" fmla="*/ 1028700 h 1066800"/>
              <a:gd name="connsiteX9" fmla="*/ 0 w 2558415"/>
              <a:gd name="connsiteY9" fmla="*/ 866775 h 1066800"/>
              <a:gd name="connsiteX10" fmla="*/ 85725 w 2558415"/>
              <a:gd name="connsiteY10" fmla="*/ 590550 h 1066800"/>
              <a:gd name="connsiteX11" fmla="*/ 361950 w 2558415"/>
              <a:gd name="connsiteY11" fmla="*/ 476250 h 1066800"/>
              <a:gd name="connsiteX12" fmla="*/ 752475 w 2558415"/>
              <a:gd name="connsiteY12" fmla="*/ 200025 h 1066800"/>
              <a:gd name="connsiteX13" fmla="*/ 942975 w 2558415"/>
              <a:gd name="connsiteY13" fmla="*/ 66675 h 1066800"/>
              <a:gd name="connsiteX14" fmla="*/ 1562100 w 2558415"/>
              <a:gd name="connsiteY14" fmla="*/ 0 h 1066800"/>
              <a:gd name="connsiteX15" fmla="*/ 2085975 w 2558415"/>
              <a:gd name="connsiteY15" fmla="*/ 38100 h 1066800"/>
              <a:gd name="connsiteX16" fmla="*/ 2495550 w 2558415"/>
              <a:gd name="connsiteY16" fmla="*/ 257175 h 1066800"/>
              <a:gd name="connsiteX17" fmla="*/ 2558415 w 2558415"/>
              <a:gd name="connsiteY17" fmla="*/ 481965 h 1066800"/>
              <a:gd name="connsiteX0" fmla="*/ 2295525 w 2558415"/>
              <a:gd name="connsiteY0" fmla="*/ 552450 h 1066800"/>
              <a:gd name="connsiteX1" fmla="*/ 2276475 w 2558415"/>
              <a:gd name="connsiteY1" fmla="*/ 657225 h 1066800"/>
              <a:gd name="connsiteX2" fmla="*/ 2247900 w 2558415"/>
              <a:gd name="connsiteY2" fmla="*/ 800100 h 1066800"/>
              <a:gd name="connsiteX3" fmla="*/ 2295525 w 2558415"/>
              <a:gd name="connsiteY3" fmla="*/ 866775 h 1066800"/>
              <a:gd name="connsiteX4" fmla="*/ 2209800 w 2558415"/>
              <a:gd name="connsiteY4" fmla="*/ 952500 h 1066800"/>
              <a:gd name="connsiteX5" fmla="*/ 1504950 w 2558415"/>
              <a:gd name="connsiteY5" fmla="*/ 1057275 h 1066800"/>
              <a:gd name="connsiteX6" fmla="*/ 657225 w 2558415"/>
              <a:gd name="connsiteY6" fmla="*/ 1066800 h 1066800"/>
              <a:gd name="connsiteX7" fmla="*/ 0 w 2558415"/>
              <a:gd name="connsiteY7" fmla="*/ 1028700 h 1066800"/>
              <a:gd name="connsiteX8" fmla="*/ 0 w 2558415"/>
              <a:gd name="connsiteY8" fmla="*/ 866775 h 1066800"/>
              <a:gd name="connsiteX9" fmla="*/ 85725 w 2558415"/>
              <a:gd name="connsiteY9" fmla="*/ 590550 h 1066800"/>
              <a:gd name="connsiteX10" fmla="*/ 361950 w 2558415"/>
              <a:gd name="connsiteY10" fmla="*/ 476250 h 1066800"/>
              <a:gd name="connsiteX11" fmla="*/ 752475 w 2558415"/>
              <a:gd name="connsiteY11" fmla="*/ 200025 h 1066800"/>
              <a:gd name="connsiteX12" fmla="*/ 942975 w 2558415"/>
              <a:gd name="connsiteY12" fmla="*/ 66675 h 1066800"/>
              <a:gd name="connsiteX13" fmla="*/ 1562100 w 2558415"/>
              <a:gd name="connsiteY13" fmla="*/ 0 h 1066800"/>
              <a:gd name="connsiteX14" fmla="*/ 2085975 w 2558415"/>
              <a:gd name="connsiteY14" fmla="*/ 38100 h 1066800"/>
              <a:gd name="connsiteX15" fmla="*/ 2495550 w 2558415"/>
              <a:gd name="connsiteY15" fmla="*/ 257175 h 1066800"/>
              <a:gd name="connsiteX16" fmla="*/ 2558415 w 2558415"/>
              <a:gd name="connsiteY16" fmla="*/ 481965 h 1066800"/>
              <a:gd name="connsiteX0" fmla="*/ 2276475 w 2558415"/>
              <a:gd name="connsiteY0" fmla="*/ 657225 h 1066800"/>
              <a:gd name="connsiteX1" fmla="*/ 2247900 w 2558415"/>
              <a:gd name="connsiteY1" fmla="*/ 800100 h 1066800"/>
              <a:gd name="connsiteX2" fmla="*/ 2295525 w 2558415"/>
              <a:gd name="connsiteY2" fmla="*/ 866775 h 1066800"/>
              <a:gd name="connsiteX3" fmla="*/ 2209800 w 2558415"/>
              <a:gd name="connsiteY3" fmla="*/ 952500 h 1066800"/>
              <a:gd name="connsiteX4" fmla="*/ 1504950 w 2558415"/>
              <a:gd name="connsiteY4" fmla="*/ 1057275 h 1066800"/>
              <a:gd name="connsiteX5" fmla="*/ 657225 w 2558415"/>
              <a:gd name="connsiteY5" fmla="*/ 1066800 h 1066800"/>
              <a:gd name="connsiteX6" fmla="*/ 0 w 2558415"/>
              <a:gd name="connsiteY6" fmla="*/ 1028700 h 1066800"/>
              <a:gd name="connsiteX7" fmla="*/ 0 w 2558415"/>
              <a:gd name="connsiteY7" fmla="*/ 866775 h 1066800"/>
              <a:gd name="connsiteX8" fmla="*/ 85725 w 2558415"/>
              <a:gd name="connsiteY8" fmla="*/ 590550 h 1066800"/>
              <a:gd name="connsiteX9" fmla="*/ 361950 w 2558415"/>
              <a:gd name="connsiteY9" fmla="*/ 476250 h 1066800"/>
              <a:gd name="connsiteX10" fmla="*/ 752475 w 2558415"/>
              <a:gd name="connsiteY10" fmla="*/ 200025 h 1066800"/>
              <a:gd name="connsiteX11" fmla="*/ 942975 w 2558415"/>
              <a:gd name="connsiteY11" fmla="*/ 66675 h 1066800"/>
              <a:gd name="connsiteX12" fmla="*/ 1562100 w 2558415"/>
              <a:gd name="connsiteY12" fmla="*/ 0 h 1066800"/>
              <a:gd name="connsiteX13" fmla="*/ 2085975 w 2558415"/>
              <a:gd name="connsiteY13" fmla="*/ 38100 h 1066800"/>
              <a:gd name="connsiteX14" fmla="*/ 2495550 w 2558415"/>
              <a:gd name="connsiteY14" fmla="*/ 257175 h 1066800"/>
              <a:gd name="connsiteX15" fmla="*/ 2558415 w 2558415"/>
              <a:gd name="connsiteY15" fmla="*/ 481965 h 1066800"/>
              <a:gd name="connsiteX0" fmla="*/ 2567421 w 2567421"/>
              <a:gd name="connsiteY0" fmla="*/ 590723 h 1066800"/>
              <a:gd name="connsiteX1" fmla="*/ 2247900 w 2567421"/>
              <a:gd name="connsiteY1" fmla="*/ 800100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67421 w 2567421"/>
              <a:gd name="connsiteY0" fmla="*/ 590723 h 1066800"/>
              <a:gd name="connsiteX1" fmla="*/ 2364278 w 2567421"/>
              <a:gd name="connsiteY1" fmla="*/ 766849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92360 w 2592360"/>
              <a:gd name="connsiteY0" fmla="*/ 599036 h 1066800"/>
              <a:gd name="connsiteX1" fmla="*/ 2364278 w 2592360"/>
              <a:gd name="connsiteY1" fmla="*/ 766849 h 1066800"/>
              <a:gd name="connsiteX2" fmla="*/ 2295525 w 2592360"/>
              <a:gd name="connsiteY2" fmla="*/ 866775 h 1066800"/>
              <a:gd name="connsiteX3" fmla="*/ 2209800 w 2592360"/>
              <a:gd name="connsiteY3" fmla="*/ 952500 h 1066800"/>
              <a:gd name="connsiteX4" fmla="*/ 1504950 w 2592360"/>
              <a:gd name="connsiteY4" fmla="*/ 1057275 h 1066800"/>
              <a:gd name="connsiteX5" fmla="*/ 657225 w 2592360"/>
              <a:gd name="connsiteY5" fmla="*/ 1066800 h 1066800"/>
              <a:gd name="connsiteX6" fmla="*/ 0 w 2592360"/>
              <a:gd name="connsiteY6" fmla="*/ 1028700 h 1066800"/>
              <a:gd name="connsiteX7" fmla="*/ 0 w 2592360"/>
              <a:gd name="connsiteY7" fmla="*/ 866775 h 1066800"/>
              <a:gd name="connsiteX8" fmla="*/ 85725 w 2592360"/>
              <a:gd name="connsiteY8" fmla="*/ 590550 h 1066800"/>
              <a:gd name="connsiteX9" fmla="*/ 361950 w 2592360"/>
              <a:gd name="connsiteY9" fmla="*/ 476250 h 1066800"/>
              <a:gd name="connsiteX10" fmla="*/ 752475 w 2592360"/>
              <a:gd name="connsiteY10" fmla="*/ 200025 h 1066800"/>
              <a:gd name="connsiteX11" fmla="*/ 942975 w 2592360"/>
              <a:gd name="connsiteY11" fmla="*/ 66675 h 1066800"/>
              <a:gd name="connsiteX12" fmla="*/ 1562100 w 2592360"/>
              <a:gd name="connsiteY12" fmla="*/ 0 h 1066800"/>
              <a:gd name="connsiteX13" fmla="*/ 2085975 w 2592360"/>
              <a:gd name="connsiteY13" fmla="*/ 38100 h 1066800"/>
              <a:gd name="connsiteX14" fmla="*/ 2495550 w 2592360"/>
              <a:gd name="connsiteY14" fmla="*/ 257175 h 1066800"/>
              <a:gd name="connsiteX15" fmla="*/ 2558415 w 2592360"/>
              <a:gd name="connsiteY15" fmla="*/ 481965 h 1066800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15" fmla="*/ 2558415 w 2595303"/>
              <a:gd name="connsiteY15" fmla="*/ 1006186 h 1591021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0" fmla="*/ 2592360 w 2595303"/>
              <a:gd name="connsiteY0" fmla="*/ 1151139 h 1618903"/>
              <a:gd name="connsiteX1" fmla="*/ 2364278 w 2595303"/>
              <a:gd name="connsiteY1" fmla="*/ 1318952 h 1618903"/>
              <a:gd name="connsiteX2" fmla="*/ 2295525 w 2595303"/>
              <a:gd name="connsiteY2" fmla="*/ 1418878 h 1618903"/>
              <a:gd name="connsiteX3" fmla="*/ 2209800 w 2595303"/>
              <a:gd name="connsiteY3" fmla="*/ 1504603 h 1618903"/>
              <a:gd name="connsiteX4" fmla="*/ 1504950 w 2595303"/>
              <a:gd name="connsiteY4" fmla="*/ 1609378 h 1618903"/>
              <a:gd name="connsiteX5" fmla="*/ 657225 w 2595303"/>
              <a:gd name="connsiteY5" fmla="*/ 1618903 h 1618903"/>
              <a:gd name="connsiteX6" fmla="*/ 0 w 2595303"/>
              <a:gd name="connsiteY6" fmla="*/ 1580803 h 1618903"/>
              <a:gd name="connsiteX7" fmla="*/ 0 w 2595303"/>
              <a:gd name="connsiteY7" fmla="*/ 1418878 h 1618903"/>
              <a:gd name="connsiteX8" fmla="*/ 85725 w 2595303"/>
              <a:gd name="connsiteY8" fmla="*/ 1142653 h 1618903"/>
              <a:gd name="connsiteX9" fmla="*/ 361950 w 2595303"/>
              <a:gd name="connsiteY9" fmla="*/ 1028353 h 1618903"/>
              <a:gd name="connsiteX10" fmla="*/ 752475 w 2595303"/>
              <a:gd name="connsiteY10" fmla="*/ 752128 h 1618903"/>
              <a:gd name="connsiteX11" fmla="*/ 942975 w 2595303"/>
              <a:gd name="connsiteY11" fmla="*/ 618778 h 1618903"/>
              <a:gd name="connsiteX12" fmla="*/ 1562100 w 2595303"/>
              <a:gd name="connsiteY12" fmla="*/ 552103 h 1618903"/>
              <a:gd name="connsiteX13" fmla="*/ 1911407 w 2595303"/>
              <a:gd name="connsiteY13" fmla="*/ 0 h 1618903"/>
              <a:gd name="connsiteX14" fmla="*/ 2595303 w 2595303"/>
              <a:gd name="connsiteY14" fmla="*/ 27882 h 1618903"/>
              <a:gd name="connsiteX0" fmla="*/ 2592360 w 2877935"/>
              <a:gd name="connsiteY0" fmla="*/ 1151139 h 1618903"/>
              <a:gd name="connsiteX1" fmla="*/ 2364278 w 2877935"/>
              <a:gd name="connsiteY1" fmla="*/ 1318952 h 1618903"/>
              <a:gd name="connsiteX2" fmla="*/ 2295525 w 2877935"/>
              <a:gd name="connsiteY2" fmla="*/ 1418878 h 1618903"/>
              <a:gd name="connsiteX3" fmla="*/ 2209800 w 2877935"/>
              <a:gd name="connsiteY3" fmla="*/ 1504603 h 1618903"/>
              <a:gd name="connsiteX4" fmla="*/ 1504950 w 2877935"/>
              <a:gd name="connsiteY4" fmla="*/ 1609378 h 1618903"/>
              <a:gd name="connsiteX5" fmla="*/ 657225 w 2877935"/>
              <a:gd name="connsiteY5" fmla="*/ 1618903 h 1618903"/>
              <a:gd name="connsiteX6" fmla="*/ 0 w 2877935"/>
              <a:gd name="connsiteY6" fmla="*/ 1580803 h 1618903"/>
              <a:gd name="connsiteX7" fmla="*/ 0 w 2877935"/>
              <a:gd name="connsiteY7" fmla="*/ 1418878 h 1618903"/>
              <a:gd name="connsiteX8" fmla="*/ 85725 w 2877935"/>
              <a:gd name="connsiteY8" fmla="*/ 1142653 h 1618903"/>
              <a:gd name="connsiteX9" fmla="*/ 361950 w 2877935"/>
              <a:gd name="connsiteY9" fmla="*/ 1028353 h 1618903"/>
              <a:gd name="connsiteX10" fmla="*/ 752475 w 2877935"/>
              <a:gd name="connsiteY10" fmla="*/ 752128 h 1618903"/>
              <a:gd name="connsiteX11" fmla="*/ 942975 w 2877935"/>
              <a:gd name="connsiteY11" fmla="*/ 618778 h 1618903"/>
              <a:gd name="connsiteX12" fmla="*/ 1562100 w 2877935"/>
              <a:gd name="connsiteY12" fmla="*/ 552103 h 1618903"/>
              <a:gd name="connsiteX13" fmla="*/ 1911407 w 2877935"/>
              <a:gd name="connsiteY13" fmla="*/ 0 h 1618903"/>
              <a:gd name="connsiteX14" fmla="*/ 2877935 w 2877935"/>
              <a:gd name="connsiteY14" fmla="*/ 52820 h 1618903"/>
              <a:gd name="connsiteX0" fmla="*/ 2592360 w 2592360"/>
              <a:gd name="connsiteY0" fmla="*/ 1151139 h 1618903"/>
              <a:gd name="connsiteX1" fmla="*/ 2364278 w 2592360"/>
              <a:gd name="connsiteY1" fmla="*/ 1318952 h 1618903"/>
              <a:gd name="connsiteX2" fmla="*/ 2295525 w 2592360"/>
              <a:gd name="connsiteY2" fmla="*/ 1418878 h 1618903"/>
              <a:gd name="connsiteX3" fmla="*/ 2209800 w 2592360"/>
              <a:gd name="connsiteY3" fmla="*/ 1504603 h 1618903"/>
              <a:gd name="connsiteX4" fmla="*/ 1504950 w 2592360"/>
              <a:gd name="connsiteY4" fmla="*/ 1609378 h 1618903"/>
              <a:gd name="connsiteX5" fmla="*/ 657225 w 2592360"/>
              <a:gd name="connsiteY5" fmla="*/ 1618903 h 1618903"/>
              <a:gd name="connsiteX6" fmla="*/ 0 w 2592360"/>
              <a:gd name="connsiteY6" fmla="*/ 1580803 h 1618903"/>
              <a:gd name="connsiteX7" fmla="*/ 0 w 2592360"/>
              <a:gd name="connsiteY7" fmla="*/ 1418878 h 1618903"/>
              <a:gd name="connsiteX8" fmla="*/ 85725 w 2592360"/>
              <a:gd name="connsiteY8" fmla="*/ 1142653 h 1618903"/>
              <a:gd name="connsiteX9" fmla="*/ 361950 w 2592360"/>
              <a:gd name="connsiteY9" fmla="*/ 1028353 h 1618903"/>
              <a:gd name="connsiteX10" fmla="*/ 752475 w 2592360"/>
              <a:gd name="connsiteY10" fmla="*/ 752128 h 1618903"/>
              <a:gd name="connsiteX11" fmla="*/ 942975 w 2592360"/>
              <a:gd name="connsiteY11" fmla="*/ 618778 h 1618903"/>
              <a:gd name="connsiteX12" fmla="*/ 1562100 w 2592360"/>
              <a:gd name="connsiteY12" fmla="*/ 552103 h 1618903"/>
              <a:gd name="connsiteX13" fmla="*/ 1911407 w 2592360"/>
              <a:gd name="connsiteY13" fmla="*/ 0 h 1618903"/>
              <a:gd name="connsiteX14" fmla="*/ 2562051 w 2592360"/>
              <a:gd name="connsiteY14" fmla="*/ 252325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1562100 w 2628553"/>
              <a:gd name="connsiteY12" fmla="*/ 552103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980209 w 2628553"/>
              <a:gd name="connsiteY12" fmla="*/ 402474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023505 h 1491269"/>
              <a:gd name="connsiteX1" fmla="*/ 2364278 w 2628553"/>
              <a:gd name="connsiteY1" fmla="*/ 1191318 h 1491269"/>
              <a:gd name="connsiteX2" fmla="*/ 2295525 w 2628553"/>
              <a:gd name="connsiteY2" fmla="*/ 1291244 h 1491269"/>
              <a:gd name="connsiteX3" fmla="*/ 2209800 w 2628553"/>
              <a:gd name="connsiteY3" fmla="*/ 1376969 h 1491269"/>
              <a:gd name="connsiteX4" fmla="*/ 1504950 w 2628553"/>
              <a:gd name="connsiteY4" fmla="*/ 1481744 h 1491269"/>
              <a:gd name="connsiteX5" fmla="*/ 657225 w 2628553"/>
              <a:gd name="connsiteY5" fmla="*/ 1491269 h 1491269"/>
              <a:gd name="connsiteX6" fmla="*/ 0 w 2628553"/>
              <a:gd name="connsiteY6" fmla="*/ 1453169 h 1491269"/>
              <a:gd name="connsiteX7" fmla="*/ 0 w 2628553"/>
              <a:gd name="connsiteY7" fmla="*/ 1291244 h 1491269"/>
              <a:gd name="connsiteX8" fmla="*/ 85725 w 2628553"/>
              <a:gd name="connsiteY8" fmla="*/ 1015019 h 1491269"/>
              <a:gd name="connsiteX9" fmla="*/ 361950 w 2628553"/>
              <a:gd name="connsiteY9" fmla="*/ 900719 h 1491269"/>
              <a:gd name="connsiteX10" fmla="*/ 752475 w 2628553"/>
              <a:gd name="connsiteY10" fmla="*/ 624494 h 1491269"/>
              <a:gd name="connsiteX11" fmla="*/ 942975 w 2628553"/>
              <a:gd name="connsiteY11" fmla="*/ 491144 h 1491269"/>
              <a:gd name="connsiteX12" fmla="*/ 980209 w 2628553"/>
              <a:gd name="connsiteY12" fmla="*/ 274840 h 1491269"/>
              <a:gd name="connsiteX13" fmla="*/ 764251 w 2628553"/>
              <a:gd name="connsiteY13" fmla="*/ 13682 h 1491269"/>
              <a:gd name="connsiteX14" fmla="*/ 2628553 w 2628553"/>
              <a:gd name="connsiteY14" fmla="*/ 0 h 1491269"/>
              <a:gd name="connsiteX0" fmla="*/ 2667175 w 2667175"/>
              <a:gd name="connsiteY0" fmla="*/ 757498 h 1491269"/>
              <a:gd name="connsiteX1" fmla="*/ 2364278 w 2667175"/>
              <a:gd name="connsiteY1" fmla="*/ 1191318 h 1491269"/>
              <a:gd name="connsiteX2" fmla="*/ 2295525 w 2667175"/>
              <a:gd name="connsiteY2" fmla="*/ 1291244 h 1491269"/>
              <a:gd name="connsiteX3" fmla="*/ 2209800 w 2667175"/>
              <a:gd name="connsiteY3" fmla="*/ 1376969 h 1491269"/>
              <a:gd name="connsiteX4" fmla="*/ 1504950 w 2667175"/>
              <a:gd name="connsiteY4" fmla="*/ 1481744 h 1491269"/>
              <a:gd name="connsiteX5" fmla="*/ 657225 w 2667175"/>
              <a:gd name="connsiteY5" fmla="*/ 1491269 h 1491269"/>
              <a:gd name="connsiteX6" fmla="*/ 0 w 2667175"/>
              <a:gd name="connsiteY6" fmla="*/ 1453169 h 1491269"/>
              <a:gd name="connsiteX7" fmla="*/ 0 w 2667175"/>
              <a:gd name="connsiteY7" fmla="*/ 1291244 h 1491269"/>
              <a:gd name="connsiteX8" fmla="*/ 85725 w 2667175"/>
              <a:gd name="connsiteY8" fmla="*/ 1015019 h 1491269"/>
              <a:gd name="connsiteX9" fmla="*/ 361950 w 2667175"/>
              <a:gd name="connsiteY9" fmla="*/ 900719 h 1491269"/>
              <a:gd name="connsiteX10" fmla="*/ 752475 w 2667175"/>
              <a:gd name="connsiteY10" fmla="*/ 624494 h 1491269"/>
              <a:gd name="connsiteX11" fmla="*/ 942975 w 2667175"/>
              <a:gd name="connsiteY11" fmla="*/ 491144 h 1491269"/>
              <a:gd name="connsiteX12" fmla="*/ 980209 w 2667175"/>
              <a:gd name="connsiteY12" fmla="*/ 274840 h 1491269"/>
              <a:gd name="connsiteX13" fmla="*/ 764251 w 2667175"/>
              <a:gd name="connsiteY13" fmla="*/ 13682 h 1491269"/>
              <a:gd name="connsiteX14" fmla="*/ 2628553 w 2667175"/>
              <a:gd name="connsiteY14" fmla="*/ 0 h 1491269"/>
              <a:gd name="connsiteX0" fmla="*/ 2725364 w 2725364"/>
              <a:gd name="connsiteY0" fmla="*/ 67542 h 1491269"/>
              <a:gd name="connsiteX1" fmla="*/ 2364278 w 2725364"/>
              <a:gd name="connsiteY1" fmla="*/ 1191318 h 1491269"/>
              <a:gd name="connsiteX2" fmla="*/ 2295525 w 2725364"/>
              <a:gd name="connsiteY2" fmla="*/ 1291244 h 1491269"/>
              <a:gd name="connsiteX3" fmla="*/ 2209800 w 2725364"/>
              <a:gd name="connsiteY3" fmla="*/ 1376969 h 1491269"/>
              <a:gd name="connsiteX4" fmla="*/ 1504950 w 2725364"/>
              <a:gd name="connsiteY4" fmla="*/ 1481744 h 1491269"/>
              <a:gd name="connsiteX5" fmla="*/ 657225 w 2725364"/>
              <a:gd name="connsiteY5" fmla="*/ 1491269 h 1491269"/>
              <a:gd name="connsiteX6" fmla="*/ 0 w 2725364"/>
              <a:gd name="connsiteY6" fmla="*/ 1453169 h 1491269"/>
              <a:gd name="connsiteX7" fmla="*/ 0 w 2725364"/>
              <a:gd name="connsiteY7" fmla="*/ 1291244 h 1491269"/>
              <a:gd name="connsiteX8" fmla="*/ 85725 w 2725364"/>
              <a:gd name="connsiteY8" fmla="*/ 1015019 h 1491269"/>
              <a:gd name="connsiteX9" fmla="*/ 361950 w 2725364"/>
              <a:gd name="connsiteY9" fmla="*/ 900719 h 1491269"/>
              <a:gd name="connsiteX10" fmla="*/ 752475 w 2725364"/>
              <a:gd name="connsiteY10" fmla="*/ 624494 h 1491269"/>
              <a:gd name="connsiteX11" fmla="*/ 942975 w 2725364"/>
              <a:gd name="connsiteY11" fmla="*/ 491144 h 1491269"/>
              <a:gd name="connsiteX12" fmla="*/ 980209 w 2725364"/>
              <a:gd name="connsiteY12" fmla="*/ 274840 h 1491269"/>
              <a:gd name="connsiteX13" fmla="*/ 764251 w 2725364"/>
              <a:gd name="connsiteY13" fmla="*/ 13682 h 1491269"/>
              <a:gd name="connsiteX14" fmla="*/ 2628553 w 2725364"/>
              <a:gd name="connsiteY14" fmla="*/ 0 h 1491269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15" fmla="*/ 2633924 w 2633924"/>
              <a:gd name="connsiteY15" fmla="*/ 0 h 1506854"/>
              <a:gd name="connsiteX0" fmla="*/ 2766928 w 2766928"/>
              <a:gd name="connsiteY0" fmla="*/ 67542 h 1491269"/>
              <a:gd name="connsiteX1" fmla="*/ 2364278 w 2766928"/>
              <a:gd name="connsiteY1" fmla="*/ 1191318 h 1491269"/>
              <a:gd name="connsiteX2" fmla="*/ 2295525 w 2766928"/>
              <a:gd name="connsiteY2" fmla="*/ 1291244 h 1491269"/>
              <a:gd name="connsiteX3" fmla="*/ 2209800 w 2766928"/>
              <a:gd name="connsiteY3" fmla="*/ 1376969 h 1491269"/>
              <a:gd name="connsiteX4" fmla="*/ 1504950 w 2766928"/>
              <a:gd name="connsiteY4" fmla="*/ 1481744 h 1491269"/>
              <a:gd name="connsiteX5" fmla="*/ 657225 w 2766928"/>
              <a:gd name="connsiteY5" fmla="*/ 1491269 h 1491269"/>
              <a:gd name="connsiteX6" fmla="*/ 0 w 2766928"/>
              <a:gd name="connsiteY6" fmla="*/ 1453169 h 1491269"/>
              <a:gd name="connsiteX7" fmla="*/ 0 w 2766928"/>
              <a:gd name="connsiteY7" fmla="*/ 1291244 h 1491269"/>
              <a:gd name="connsiteX8" fmla="*/ 85725 w 2766928"/>
              <a:gd name="connsiteY8" fmla="*/ 1015019 h 1491269"/>
              <a:gd name="connsiteX9" fmla="*/ 361950 w 2766928"/>
              <a:gd name="connsiteY9" fmla="*/ 900719 h 1491269"/>
              <a:gd name="connsiteX10" fmla="*/ 752475 w 2766928"/>
              <a:gd name="connsiteY10" fmla="*/ 624494 h 1491269"/>
              <a:gd name="connsiteX11" fmla="*/ 942975 w 2766928"/>
              <a:gd name="connsiteY11" fmla="*/ 491144 h 1491269"/>
              <a:gd name="connsiteX12" fmla="*/ 980209 w 2766928"/>
              <a:gd name="connsiteY12" fmla="*/ 274840 h 1491269"/>
              <a:gd name="connsiteX13" fmla="*/ 764251 w 2766928"/>
              <a:gd name="connsiteY13" fmla="*/ 13682 h 1491269"/>
              <a:gd name="connsiteX14" fmla="*/ 2628553 w 2766928"/>
              <a:gd name="connsiteY14" fmla="*/ 0 h 1491269"/>
              <a:gd name="connsiteX15" fmla="*/ 2766928 w 2766928"/>
              <a:gd name="connsiteY15" fmla="*/ 67542 h 1491269"/>
              <a:gd name="connsiteX0" fmla="*/ 2858368 w 2858368"/>
              <a:gd name="connsiteY0" fmla="*/ 267048 h 1491269"/>
              <a:gd name="connsiteX1" fmla="*/ 2364278 w 2858368"/>
              <a:gd name="connsiteY1" fmla="*/ 1191318 h 1491269"/>
              <a:gd name="connsiteX2" fmla="*/ 2295525 w 2858368"/>
              <a:gd name="connsiteY2" fmla="*/ 1291244 h 1491269"/>
              <a:gd name="connsiteX3" fmla="*/ 2209800 w 2858368"/>
              <a:gd name="connsiteY3" fmla="*/ 1376969 h 1491269"/>
              <a:gd name="connsiteX4" fmla="*/ 1504950 w 2858368"/>
              <a:gd name="connsiteY4" fmla="*/ 1481744 h 1491269"/>
              <a:gd name="connsiteX5" fmla="*/ 657225 w 2858368"/>
              <a:gd name="connsiteY5" fmla="*/ 1491269 h 1491269"/>
              <a:gd name="connsiteX6" fmla="*/ 0 w 2858368"/>
              <a:gd name="connsiteY6" fmla="*/ 1453169 h 1491269"/>
              <a:gd name="connsiteX7" fmla="*/ 0 w 2858368"/>
              <a:gd name="connsiteY7" fmla="*/ 1291244 h 1491269"/>
              <a:gd name="connsiteX8" fmla="*/ 85725 w 2858368"/>
              <a:gd name="connsiteY8" fmla="*/ 1015019 h 1491269"/>
              <a:gd name="connsiteX9" fmla="*/ 361950 w 2858368"/>
              <a:gd name="connsiteY9" fmla="*/ 900719 h 1491269"/>
              <a:gd name="connsiteX10" fmla="*/ 752475 w 2858368"/>
              <a:gd name="connsiteY10" fmla="*/ 624494 h 1491269"/>
              <a:gd name="connsiteX11" fmla="*/ 942975 w 2858368"/>
              <a:gd name="connsiteY11" fmla="*/ 491144 h 1491269"/>
              <a:gd name="connsiteX12" fmla="*/ 980209 w 2858368"/>
              <a:gd name="connsiteY12" fmla="*/ 274840 h 1491269"/>
              <a:gd name="connsiteX13" fmla="*/ 764251 w 2858368"/>
              <a:gd name="connsiteY13" fmla="*/ 13682 h 1491269"/>
              <a:gd name="connsiteX14" fmla="*/ 2628553 w 2858368"/>
              <a:gd name="connsiteY14" fmla="*/ 0 h 1491269"/>
              <a:gd name="connsiteX15" fmla="*/ 2858368 w 2858368"/>
              <a:gd name="connsiteY15" fmla="*/ 267048 h 1491269"/>
              <a:gd name="connsiteX0" fmla="*/ 2700426 w 2700426"/>
              <a:gd name="connsiteY0" fmla="*/ 973630 h 1491269"/>
              <a:gd name="connsiteX1" fmla="*/ 2364278 w 2700426"/>
              <a:gd name="connsiteY1" fmla="*/ 1191318 h 1491269"/>
              <a:gd name="connsiteX2" fmla="*/ 2295525 w 2700426"/>
              <a:gd name="connsiteY2" fmla="*/ 1291244 h 1491269"/>
              <a:gd name="connsiteX3" fmla="*/ 2209800 w 2700426"/>
              <a:gd name="connsiteY3" fmla="*/ 1376969 h 1491269"/>
              <a:gd name="connsiteX4" fmla="*/ 1504950 w 2700426"/>
              <a:gd name="connsiteY4" fmla="*/ 1481744 h 1491269"/>
              <a:gd name="connsiteX5" fmla="*/ 657225 w 2700426"/>
              <a:gd name="connsiteY5" fmla="*/ 1491269 h 1491269"/>
              <a:gd name="connsiteX6" fmla="*/ 0 w 2700426"/>
              <a:gd name="connsiteY6" fmla="*/ 1453169 h 1491269"/>
              <a:gd name="connsiteX7" fmla="*/ 0 w 2700426"/>
              <a:gd name="connsiteY7" fmla="*/ 1291244 h 1491269"/>
              <a:gd name="connsiteX8" fmla="*/ 85725 w 2700426"/>
              <a:gd name="connsiteY8" fmla="*/ 1015019 h 1491269"/>
              <a:gd name="connsiteX9" fmla="*/ 361950 w 2700426"/>
              <a:gd name="connsiteY9" fmla="*/ 900719 h 1491269"/>
              <a:gd name="connsiteX10" fmla="*/ 752475 w 2700426"/>
              <a:gd name="connsiteY10" fmla="*/ 624494 h 1491269"/>
              <a:gd name="connsiteX11" fmla="*/ 942975 w 2700426"/>
              <a:gd name="connsiteY11" fmla="*/ 491144 h 1491269"/>
              <a:gd name="connsiteX12" fmla="*/ 980209 w 2700426"/>
              <a:gd name="connsiteY12" fmla="*/ 274840 h 1491269"/>
              <a:gd name="connsiteX13" fmla="*/ 764251 w 2700426"/>
              <a:gd name="connsiteY13" fmla="*/ 13682 h 1491269"/>
              <a:gd name="connsiteX14" fmla="*/ 2628553 w 2700426"/>
              <a:gd name="connsiteY14" fmla="*/ 0 h 1491269"/>
              <a:gd name="connsiteX15" fmla="*/ 2700426 w 2700426"/>
              <a:gd name="connsiteY15" fmla="*/ 973630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80209 w 2642237"/>
              <a:gd name="connsiteY12" fmla="*/ 274840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1009476 w 2642237"/>
              <a:gd name="connsiteY11" fmla="*/ 457893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42237" h="1491269">
                <a:moveTo>
                  <a:pt x="2642237" y="998568"/>
                </a:moveTo>
                <a:lnTo>
                  <a:pt x="2364278" y="1191318"/>
                </a:lnTo>
                <a:lnTo>
                  <a:pt x="2295525" y="1291244"/>
                </a:lnTo>
                <a:lnTo>
                  <a:pt x="2209800" y="1376969"/>
                </a:lnTo>
                <a:lnTo>
                  <a:pt x="1504950" y="1481744"/>
                </a:lnTo>
                <a:lnTo>
                  <a:pt x="657225" y="1491269"/>
                </a:lnTo>
                <a:lnTo>
                  <a:pt x="0" y="1453169"/>
                </a:lnTo>
                <a:lnTo>
                  <a:pt x="0" y="1291244"/>
                </a:lnTo>
                <a:lnTo>
                  <a:pt x="85725" y="1015019"/>
                </a:lnTo>
                <a:lnTo>
                  <a:pt x="361950" y="900719"/>
                </a:lnTo>
                <a:lnTo>
                  <a:pt x="752475" y="624494"/>
                </a:lnTo>
                <a:lnTo>
                  <a:pt x="1009476" y="457893"/>
                </a:lnTo>
                <a:lnTo>
                  <a:pt x="996834" y="249902"/>
                </a:lnTo>
                <a:lnTo>
                  <a:pt x="764251" y="13682"/>
                </a:lnTo>
                <a:lnTo>
                  <a:pt x="2628553" y="0"/>
                </a:lnTo>
                <a:lnTo>
                  <a:pt x="2642237" y="998568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44FC9D-640B-4DC3-B6A7-C31C3EE75960}"/>
              </a:ext>
            </a:extLst>
          </p:cNvPr>
          <p:cNvSpPr/>
          <p:nvPr/>
        </p:nvSpPr>
        <p:spPr>
          <a:xfrm>
            <a:off x="3233651" y="1122219"/>
            <a:ext cx="1562793" cy="1936866"/>
          </a:xfrm>
          <a:custGeom>
            <a:avLst/>
            <a:gdLst>
              <a:gd name="connsiteX0" fmla="*/ 365760 w 1562793"/>
              <a:gd name="connsiteY0" fmla="*/ 1903615 h 1928553"/>
              <a:gd name="connsiteX1" fmla="*/ 24938 w 1562793"/>
              <a:gd name="connsiteY1" fmla="*/ 1762298 h 1928553"/>
              <a:gd name="connsiteX2" fmla="*/ 0 w 1562793"/>
              <a:gd name="connsiteY2" fmla="*/ 1479666 h 1928553"/>
              <a:gd name="connsiteX3" fmla="*/ 49876 w 1562793"/>
              <a:gd name="connsiteY3" fmla="*/ 1221971 h 1928553"/>
              <a:gd name="connsiteX4" fmla="*/ 241069 w 1562793"/>
              <a:gd name="connsiteY4" fmla="*/ 1105593 h 1928553"/>
              <a:gd name="connsiteX5" fmla="*/ 473825 w 1562793"/>
              <a:gd name="connsiteY5" fmla="*/ 1047404 h 1928553"/>
              <a:gd name="connsiteX6" fmla="*/ 548640 w 1562793"/>
              <a:gd name="connsiteY6" fmla="*/ 648393 h 1928553"/>
              <a:gd name="connsiteX7" fmla="*/ 507076 w 1562793"/>
              <a:gd name="connsiteY7" fmla="*/ 457200 h 1928553"/>
              <a:gd name="connsiteX8" fmla="*/ 689956 w 1562793"/>
              <a:gd name="connsiteY8" fmla="*/ 157942 h 1928553"/>
              <a:gd name="connsiteX9" fmla="*/ 1088967 w 1562793"/>
              <a:gd name="connsiteY9" fmla="*/ 49877 h 1928553"/>
              <a:gd name="connsiteX10" fmla="*/ 1512916 w 1562793"/>
              <a:gd name="connsiteY10" fmla="*/ 0 h 1928553"/>
              <a:gd name="connsiteX11" fmla="*/ 1562793 w 1562793"/>
              <a:gd name="connsiteY11" fmla="*/ 1928553 h 1928553"/>
              <a:gd name="connsiteX12" fmla="*/ 365760 w 1562793"/>
              <a:gd name="connsiteY12" fmla="*/ 1903615 h 1928553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12916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54479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2793" h="1936866">
                <a:moveTo>
                  <a:pt x="382386" y="1936866"/>
                </a:moveTo>
                <a:lnTo>
                  <a:pt x="24938" y="1762298"/>
                </a:lnTo>
                <a:lnTo>
                  <a:pt x="0" y="1479666"/>
                </a:lnTo>
                <a:lnTo>
                  <a:pt x="49876" y="1221971"/>
                </a:lnTo>
                <a:lnTo>
                  <a:pt x="241069" y="1105593"/>
                </a:lnTo>
                <a:lnTo>
                  <a:pt x="473825" y="1047404"/>
                </a:lnTo>
                <a:lnTo>
                  <a:pt x="548640" y="648393"/>
                </a:lnTo>
                <a:lnTo>
                  <a:pt x="507076" y="457200"/>
                </a:lnTo>
                <a:lnTo>
                  <a:pt x="689956" y="157942"/>
                </a:lnTo>
                <a:lnTo>
                  <a:pt x="1088967" y="49877"/>
                </a:lnTo>
                <a:lnTo>
                  <a:pt x="1554479" y="0"/>
                </a:lnTo>
                <a:cubicBezTo>
                  <a:pt x="1557250" y="642851"/>
                  <a:pt x="1560022" y="1285702"/>
                  <a:pt x="1562793" y="1928553"/>
                </a:cubicBezTo>
                <a:lnTo>
                  <a:pt x="382386" y="1936866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E2F2D0-DBCF-4EE8-AB15-230C97DDADA9}"/>
              </a:ext>
            </a:extLst>
          </p:cNvPr>
          <p:cNvSpPr/>
          <p:nvPr/>
        </p:nvSpPr>
        <p:spPr>
          <a:xfrm>
            <a:off x="4788131" y="1005840"/>
            <a:ext cx="1770611" cy="1188720"/>
          </a:xfrm>
          <a:custGeom>
            <a:avLst/>
            <a:gdLst>
              <a:gd name="connsiteX0" fmla="*/ 0 w 1770611"/>
              <a:gd name="connsiteY0" fmla="*/ 91440 h 1188720"/>
              <a:gd name="connsiteX1" fmla="*/ 257694 w 1770611"/>
              <a:gd name="connsiteY1" fmla="*/ 58189 h 1188720"/>
              <a:gd name="connsiteX2" fmla="*/ 440574 w 1770611"/>
              <a:gd name="connsiteY2" fmla="*/ 0 h 1188720"/>
              <a:gd name="connsiteX3" fmla="*/ 997527 w 1770611"/>
              <a:gd name="connsiteY3" fmla="*/ 74815 h 1188720"/>
              <a:gd name="connsiteX4" fmla="*/ 1496291 w 1770611"/>
              <a:gd name="connsiteY4" fmla="*/ 232756 h 1188720"/>
              <a:gd name="connsiteX5" fmla="*/ 1770611 w 1770611"/>
              <a:gd name="connsiteY5" fmla="*/ 698269 h 1188720"/>
              <a:gd name="connsiteX6" fmla="*/ 1712422 w 1770611"/>
              <a:gd name="connsiteY6" fmla="*/ 831273 h 1188720"/>
              <a:gd name="connsiteX7" fmla="*/ 1562793 w 1770611"/>
              <a:gd name="connsiteY7" fmla="*/ 1005840 h 1188720"/>
              <a:gd name="connsiteX8" fmla="*/ 1521229 w 1770611"/>
              <a:gd name="connsiteY8" fmla="*/ 1188720 h 1188720"/>
              <a:gd name="connsiteX9" fmla="*/ 0 w 1770611"/>
              <a:gd name="connsiteY9" fmla="*/ 1180407 h 1188720"/>
              <a:gd name="connsiteX10" fmla="*/ 0 w 1770611"/>
              <a:gd name="connsiteY10" fmla="*/ 9144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0611" h="1188720">
                <a:moveTo>
                  <a:pt x="0" y="91440"/>
                </a:moveTo>
                <a:lnTo>
                  <a:pt x="257694" y="58189"/>
                </a:lnTo>
                <a:lnTo>
                  <a:pt x="440574" y="0"/>
                </a:lnTo>
                <a:lnTo>
                  <a:pt x="997527" y="74815"/>
                </a:lnTo>
                <a:lnTo>
                  <a:pt x="1496291" y="232756"/>
                </a:lnTo>
                <a:lnTo>
                  <a:pt x="1770611" y="698269"/>
                </a:lnTo>
                <a:lnTo>
                  <a:pt x="1712422" y="831273"/>
                </a:lnTo>
                <a:lnTo>
                  <a:pt x="1562793" y="1005840"/>
                </a:lnTo>
                <a:lnTo>
                  <a:pt x="1521229" y="1188720"/>
                </a:lnTo>
                <a:lnTo>
                  <a:pt x="0" y="1180407"/>
                </a:lnTo>
                <a:lnTo>
                  <a:pt x="0" y="91440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7D097C-01CE-4A3A-BCD5-85BC19196A57}"/>
              </a:ext>
            </a:extLst>
          </p:cNvPr>
          <p:cNvSpPr/>
          <p:nvPr/>
        </p:nvSpPr>
        <p:spPr>
          <a:xfrm>
            <a:off x="4804756" y="2186247"/>
            <a:ext cx="1612669" cy="1895302"/>
          </a:xfrm>
          <a:custGeom>
            <a:avLst/>
            <a:gdLst>
              <a:gd name="connsiteX0" fmla="*/ 0 w 1612669"/>
              <a:gd name="connsiteY0" fmla="*/ 0 h 1895302"/>
              <a:gd name="connsiteX1" fmla="*/ 8313 w 1612669"/>
              <a:gd name="connsiteY1" fmla="*/ 881149 h 1895302"/>
              <a:gd name="connsiteX2" fmla="*/ 706582 w 1612669"/>
              <a:gd name="connsiteY2" fmla="*/ 872837 h 1895302"/>
              <a:gd name="connsiteX3" fmla="*/ 731520 w 1612669"/>
              <a:gd name="connsiteY3" fmla="*/ 1895302 h 1895302"/>
              <a:gd name="connsiteX4" fmla="*/ 1130531 w 1612669"/>
              <a:gd name="connsiteY4" fmla="*/ 1645920 h 1895302"/>
              <a:gd name="connsiteX5" fmla="*/ 1263535 w 1612669"/>
              <a:gd name="connsiteY5" fmla="*/ 1546168 h 1895302"/>
              <a:gd name="connsiteX6" fmla="*/ 1454728 w 1612669"/>
              <a:gd name="connsiteY6" fmla="*/ 1030778 h 1895302"/>
              <a:gd name="connsiteX7" fmla="*/ 1596044 w 1612669"/>
              <a:gd name="connsiteY7" fmla="*/ 723208 h 1895302"/>
              <a:gd name="connsiteX8" fmla="*/ 1612669 w 1612669"/>
              <a:gd name="connsiteY8" fmla="*/ 565266 h 1895302"/>
              <a:gd name="connsiteX9" fmla="*/ 1504604 w 1612669"/>
              <a:gd name="connsiteY9" fmla="*/ 282633 h 1895302"/>
              <a:gd name="connsiteX10" fmla="*/ 1504604 w 1612669"/>
              <a:gd name="connsiteY10" fmla="*/ 16626 h 1895302"/>
              <a:gd name="connsiteX11" fmla="*/ 0 w 1612669"/>
              <a:gd name="connsiteY11" fmla="*/ 0 h 18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2669" h="1895302">
                <a:moveTo>
                  <a:pt x="0" y="0"/>
                </a:moveTo>
                <a:lnTo>
                  <a:pt x="8313" y="881149"/>
                </a:lnTo>
                <a:lnTo>
                  <a:pt x="706582" y="872837"/>
                </a:lnTo>
                <a:lnTo>
                  <a:pt x="731520" y="1895302"/>
                </a:lnTo>
                <a:lnTo>
                  <a:pt x="1130531" y="1645920"/>
                </a:lnTo>
                <a:lnTo>
                  <a:pt x="1263535" y="1546168"/>
                </a:lnTo>
                <a:lnTo>
                  <a:pt x="1454728" y="1030778"/>
                </a:lnTo>
                <a:lnTo>
                  <a:pt x="1596044" y="723208"/>
                </a:lnTo>
                <a:lnTo>
                  <a:pt x="1612669" y="565266"/>
                </a:lnTo>
                <a:lnTo>
                  <a:pt x="1504604" y="282633"/>
                </a:lnTo>
                <a:lnTo>
                  <a:pt x="1504604" y="16626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39E4043-161F-4B7C-8E27-6A01035DCAF0}"/>
              </a:ext>
            </a:extLst>
          </p:cNvPr>
          <p:cNvGrpSpPr/>
          <p:nvPr/>
        </p:nvGrpSpPr>
        <p:grpSpPr>
          <a:xfrm>
            <a:off x="8600598" y="1167565"/>
            <a:ext cx="3521370" cy="1456452"/>
            <a:chOff x="8600598" y="1167565"/>
            <a:chExt cx="3521370" cy="1456452"/>
          </a:xfrm>
        </p:grpSpPr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ED24E3E8-BF98-4301-AE28-6675F818BFEC}"/>
                </a:ext>
              </a:extLst>
            </p:cNvPr>
            <p:cNvSpPr/>
            <p:nvPr/>
          </p:nvSpPr>
          <p:spPr>
            <a:xfrm flipH="1">
              <a:off x="8600598" y="1167565"/>
              <a:ext cx="371917" cy="103514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C89F217-E103-42C8-A2BB-F0520E04DBDC}"/>
                </a:ext>
              </a:extLst>
            </p:cNvPr>
            <p:cNvSpPr/>
            <p:nvPr/>
          </p:nvSpPr>
          <p:spPr>
            <a:xfrm>
              <a:off x="9051770" y="1537576"/>
              <a:ext cx="3070198" cy="108644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These four options are mutually exclusive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LSD or Parcel – show LSD or Parcel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Municipality – show municipality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 err="1"/>
                <a:t>Subwatershed</a:t>
              </a:r>
              <a:r>
                <a:rPr lang="en-CA" sz="1200" dirty="0"/>
                <a:t> – show </a:t>
              </a:r>
              <a:r>
                <a:rPr lang="en-CA" sz="1200" dirty="0" err="1"/>
                <a:t>subbasin</a:t>
              </a:r>
              <a:r>
                <a:rPr lang="en-CA" sz="1200" dirty="0"/>
                <a:t>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Watershed – show watershed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4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72840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Contributing area to reach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/>
                        <a:t>251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4391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974450-871E-4BB2-9330-9239FFDD6549}"/>
              </a:ext>
            </a:extLst>
          </p:cNvPr>
          <p:cNvGrpSpPr/>
          <p:nvPr/>
        </p:nvGrpSpPr>
        <p:grpSpPr>
          <a:xfrm>
            <a:off x="3209925" y="1062038"/>
            <a:ext cx="3148013" cy="3457575"/>
            <a:chOff x="3209925" y="1062038"/>
            <a:chExt cx="3148013" cy="3457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0630BD-F292-4646-9EF3-7465ED491041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DF0899-FA6D-41EF-B643-330426149FDA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95B8B5-CD40-4728-8569-B3F9AA48FAF0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70D7-4F98-4A9B-9293-687D43B1C1DE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109063-32E7-4B6F-84A4-C08CFCF04C21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D34795-7058-4528-B579-34FDE38881B7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D7A6E8-08EF-4E21-A22B-82D5B2C2B024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E62A380-423F-41D4-A578-83A098A9CC68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BF71CB-8731-4D05-B353-D6FB33928095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39C17D-F72B-41A1-AEFB-1C5012D76E94}"/>
              </a:ext>
            </a:extLst>
          </p:cNvPr>
          <p:cNvGrpSpPr/>
          <p:nvPr/>
        </p:nvGrpSpPr>
        <p:grpSpPr>
          <a:xfrm>
            <a:off x="5214002" y="1925692"/>
            <a:ext cx="4021108" cy="4217413"/>
            <a:chOff x="5214002" y="1925692"/>
            <a:chExt cx="4021108" cy="421741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0E99A5-F4E3-437B-8237-8BC26A7F9702}"/>
                </a:ext>
              </a:extLst>
            </p:cNvPr>
            <p:cNvSpPr/>
            <p:nvPr/>
          </p:nvSpPr>
          <p:spPr>
            <a:xfrm>
              <a:off x="6580900" y="3483452"/>
              <a:ext cx="2654210" cy="124878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 err="1"/>
                <a:t>Subwatershed</a:t>
              </a:r>
              <a:r>
                <a:rPr lang="en-CA" sz="1200" dirty="0"/>
                <a:t> option will show </a:t>
              </a:r>
              <a:r>
                <a:rPr lang="en-CA" sz="1200" dirty="0" err="1"/>
                <a:t>subbasin</a:t>
              </a:r>
              <a:r>
                <a:rPr lang="en-CA" sz="1200" dirty="0"/>
                <a:t> map.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on the map, show average/dominant attribute in the table of the contribution area to the outlet of selected </a:t>
              </a:r>
              <a:r>
                <a:rPr lang="en-CA" sz="1200" dirty="0" err="1"/>
                <a:t>subbasin</a:t>
              </a:r>
              <a:r>
                <a:rPr lang="en-CA" sz="1200" dirty="0"/>
                <a:t>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B3A057-B28F-4198-8F64-ED383C52B49B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 flipV="1">
              <a:off x="7908005" y="1925692"/>
              <a:ext cx="55475" cy="1557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AF3414D-75A0-4F73-B413-958C242AF427}"/>
                </a:ext>
              </a:extLst>
            </p:cNvPr>
            <p:cNvCxnSpPr>
              <a:cxnSpLocks/>
              <a:stCxn id="63" idx="1"/>
            </p:cNvCxnSpPr>
            <p:nvPr/>
          </p:nvCxnSpPr>
          <p:spPr>
            <a:xfrm flipH="1" flipV="1">
              <a:off x="5214002" y="3714283"/>
              <a:ext cx="1366898" cy="393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885004-7AF0-4CAD-A442-12B4133366A9}"/>
                </a:ext>
              </a:extLst>
            </p:cNvPr>
            <p:cNvCxnSpPr>
              <a:cxnSpLocks/>
              <a:stCxn id="63" idx="2"/>
            </p:cNvCxnSpPr>
            <p:nvPr/>
          </p:nvCxnSpPr>
          <p:spPr>
            <a:xfrm flipH="1">
              <a:off x="6262263" y="4732241"/>
              <a:ext cx="1645742" cy="141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3FDC1C-03D1-40D6-8076-EABA4FDBB2EB}"/>
              </a:ext>
            </a:extLst>
          </p:cNvPr>
          <p:cNvSpPr/>
          <p:nvPr/>
        </p:nvSpPr>
        <p:spPr>
          <a:xfrm>
            <a:off x="2876550" y="3419475"/>
            <a:ext cx="2495550" cy="1123950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5550" h="1123950">
                <a:moveTo>
                  <a:pt x="1876425" y="0"/>
                </a:moveTo>
                <a:lnTo>
                  <a:pt x="2085975" y="95250"/>
                </a:lnTo>
                <a:lnTo>
                  <a:pt x="2314575" y="85725"/>
                </a:lnTo>
                <a:lnTo>
                  <a:pt x="2457450" y="152400"/>
                </a:lnTo>
                <a:lnTo>
                  <a:pt x="2495550" y="314325"/>
                </a:lnTo>
                <a:lnTo>
                  <a:pt x="2466975" y="447675"/>
                </a:lnTo>
                <a:lnTo>
                  <a:pt x="2390775" y="514350"/>
                </a:lnTo>
                <a:lnTo>
                  <a:pt x="2295525" y="609600"/>
                </a:lnTo>
                <a:lnTo>
                  <a:pt x="2276475" y="714375"/>
                </a:lnTo>
                <a:lnTo>
                  <a:pt x="2247900" y="857250"/>
                </a:lnTo>
                <a:lnTo>
                  <a:pt x="2295525" y="923925"/>
                </a:lnTo>
                <a:lnTo>
                  <a:pt x="2209800" y="1009650"/>
                </a:lnTo>
                <a:lnTo>
                  <a:pt x="1504950" y="1114425"/>
                </a:lnTo>
                <a:lnTo>
                  <a:pt x="657225" y="1123950"/>
                </a:lnTo>
                <a:lnTo>
                  <a:pt x="0" y="1085850"/>
                </a:lnTo>
                <a:lnTo>
                  <a:pt x="0" y="923925"/>
                </a:lnTo>
                <a:lnTo>
                  <a:pt x="85725" y="647700"/>
                </a:lnTo>
                <a:lnTo>
                  <a:pt x="361950" y="533400"/>
                </a:lnTo>
                <a:lnTo>
                  <a:pt x="752475" y="257175"/>
                </a:lnTo>
                <a:lnTo>
                  <a:pt x="942975" y="123825"/>
                </a:lnTo>
                <a:lnTo>
                  <a:pt x="1562100" y="57150"/>
                </a:lnTo>
                <a:lnTo>
                  <a:pt x="1876425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00298"/>
              </p:ext>
            </p:extLst>
          </p:nvPr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60600B4-795E-467A-A5B5-7DEC68C88565}"/>
              </a:ext>
            </a:extLst>
          </p:cNvPr>
          <p:cNvGrpSpPr/>
          <p:nvPr/>
        </p:nvGrpSpPr>
        <p:grpSpPr>
          <a:xfrm>
            <a:off x="8600598" y="1167565"/>
            <a:ext cx="3521370" cy="1456452"/>
            <a:chOff x="8600598" y="1167565"/>
            <a:chExt cx="3521370" cy="1456452"/>
          </a:xfrm>
        </p:grpSpPr>
        <p:sp>
          <p:nvSpPr>
            <p:cNvPr id="85" name="Left Brace 84">
              <a:extLst>
                <a:ext uri="{FF2B5EF4-FFF2-40B4-BE49-F238E27FC236}">
                  <a16:creationId xmlns:a16="http://schemas.microsoft.com/office/drawing/2014/main" id="{0863226C-6233-4CCB-A2CD-D5C4AF92927F}"/>
                </a:ext>
              </a:extLst>
            </p:cNvPr>
            <p:cNvSpPr/>
            <p:nvPr/>
          </p:nvSpPr>
          <p:spPr>
            <a:xfrm flipH="1">
              <a:off x="8600598" y="1167565"/>
              <a:ext cx="371917" cy="103514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C204EDE-964B-4408-A431-ED6290A446A3}"/>
                </a:ext>
              </a:extLst>
            </p:cNvPr>
            <p:cNvSpPr/>
            <p:nvPr/>
          </p:nvSpPr>
          <p:spPr>
            <a:xfrm>
              <a:off x="9051770" y="1537576"/>
              <a:ext cx="3070198" cy="108644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These four options are mutually exclusive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LSD or Parcel – show LSD or Parcel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– show municipality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 err="1"/>
                <a:t>Subwatershed</a:t>
              </a:r>
              <a:r>
                <a:rPr lang="en-CA" sz="1200" b="1" u="sng" dirty="0"/>
                <a:t> – show </a:t>
              </a:r>
              <a:r>
                <a:rPr lang="en-CA" sz="1200" b="1" u="sng" dirty="0" err="1"/>
                <a:t>subbasin</a:t>
              </a:r>
              <a:r>
                <a:rPr lang="en-CA" sz="1200" b="1" u="sng" dirty="0"/>
                <a:t>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Watershed – show watershed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3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59959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42B8ADE4-CC36-4937-92BD-FC1E64545A23}"/>
              </a:ext>
            </a:extLst>
          </p:cNvPr>
          <p:cNvGraphicFramePr>
            <a:graphicFrameLocks noGrp="1"/>
          </p:cNvGraphicFramePr>
          <p:nvPr/>
        </p:nvGraphicFramePr>
        <p:xfrm>
          <a:off x="7017579" y="648102"/>
          <a:ext cx="1511930" cy="15151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Summarization Level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Municipality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err="1"/>
                        <a:t>Subwatershed</a:t>
                      </a:r>
                      <a:endParaRPr lang="en-CA" sz="800" dirty="0"/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Watershed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C095FC-6FEE-4DE2-98CC-8E2A80A6A6D3}"/>
              </a:ext>
            </a:extLst>
          </p:cNvPr>
          <p:cNvGrpSpPr/>
          <p:nvPr/>
        </p:nvGrpSpPr>
        <p:grpSpPr>
          <a:xfrm>
            <a:off x="7014601" y="442664"/>
            <a:ext cx="1511930" cy="1664565"/>
            <a:chOff x="6960437" y="437025"/>
            <a:chExt cx="1511930" cy="166456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3A6ED8-8EB6-4F24-BBB9-B826CA9E78A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FBAC9AF-F2EE-4B48-BDB7-1ABC668929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32D186DD-0DB7-4C9A-BB60-F3812FD5271C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BAAC5FD-9609-4506-8F37-28A875DE24D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F3AE1FF-56ED-4ABA-A3BE-76EE828F083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18E9283-BB29-4246-A90E-D724E82E5D79}"/>
                </a:ext>
              </a:extLst>
            </p:cNvPr>
            <p:cNvSpPr/>
            <p:nvPr/>
          </p:nvSpPr>
          <p:spPr>
            <a:xfrm>
              <a:off x="7319494" y="1802526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115069-8876-461B-AB79-93F5832F47A5}"/>
                </a:ext>
              </a:extLst>
            </p:cNvPr>
            <p:cNvSpPr/>
            <p:nvPr/>
          </p:nvSpPr>
          <p:spPr>
            <a:xfrm>
              <a:off x="7319494" y="1605170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6907976-3624-4E39-84C3-73E86B19288C}"/>
                </a:ext>
              </a:extLst>
            </p:cNvPr>
            <p:cNvSpPr/>
            <p:nvPr/>
          </p:nvSpPr>
          <p:spPr>
            <a:xfrm>
              <a:off x="7325655" y="1399607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EEF741-5FA5-416E-B486-6E78FDF5B105}"/>
                </a:ext>
              </a:extLst>
            </p:cNvPr>
            <p:cNvSpPr/>
            <p:nvPr/>
          </p:nvSpPr>
          <p:spPr>
            <a:xfrm>
              <a:off x="7319494" y="1993590"/>
              <a:ext cx="108000" cy="108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38D623-9940-414B-853D-AFCCC9F059D4}"/>
              </a:ext>
            </a:extLst>
          </p:cNvPr>
          <p:cNvGrpSpPr/>
          <p:nvPr/>
        </p:nvGrpSpPr>
        <p:grpSpPr>
          <a:xfrm>
            <a:off x="8600598" y="1167565"/>
            <a:ext cx="3521370" cy="1456452"/>
            <a:chOff x="8600598" y="1167565"/>
            <a:chExt cx="3521370" cy="1456452"/>
          </a:xfrm>
        </p:grpSpPr>
        <p:sp>
          <p:nvSpPr>
            <p:cNvPr id="72" name="Left Brace 71">
              <a:extLst>
                <a:ext uri="{FF2B5EF4-FFF2-40B4-BE49-F238E27FC236}">
                  <a16:creationId xmlns:a16="http://schemas.microsoft.com/office/drawing/2014/main" id="{0A2715AF-B081-4FCE-878B-6D03A9EF7727}"/>
                </a:ext>
              </a:extLst>
            </p:cNvPr>
            <p:cNvSpPr/>
            <p:nvPr/>
          </p:nvSpPr>
          <p:spPr>
            <a:xfrm flipH="1">
              <a:off x="8600598" y="1167565"/>
              <a:ext cx="371917" cy="103514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202A1AF-ACAB-4C29-9434-917050FCE18A}"/>
                </a:ext>
              </a:extLst>
            </p:cNvPr>
            <p:cNvSpPr/>
            <p:nvPr/>
          </p:nvSpPr>
          <p:spPr>
            <a:xfrm>
              <a:off x="9051770" y="1537576"/>
              <a:ext cx="3070198" cy="108644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These four options are mutually exclusive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LSD or Parcel – show LSD or Parcel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– show municipality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 err="1"/>
                <a:t>Subwatershed</a:t>
              </a:r>
              <a:r>
                <a:rPr lang="en-CA" sz="1200" dirty="0"/>
                <a:t> – show </a:t>
              </a:r>
              <a:r>
                <a:rPr lang="en-CA" sz="1200" dirty="0" err="1"/>
                <a:t>subbasin</a:t>
              </a:r>
              <a:r>
                <a:rPr lang="en-CA" sz="1200" dirty="0"/>
                <a:t> map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Watershed – show watershed map</a:t>
              </a:r>
            </a:p>
          </p:txBody>
        </p: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6AE1F7F-4098-4D2D-BC4A-A6ECE7EC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70505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 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5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09F34BE-2521-4B7B-AF4C-2031156D1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6017"/>
              </p:ext>
            </p:extLst>
          </p:nvPr>
        </p:nvGraphicFramePr>
        <p:xfrm>
          <a:off x="2090632" y="4907314"/>
          <a:ext cx="7769728" cy="19479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12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0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5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D1350E1-F47E-424A-9096-AE8DCDCB8D64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2C572B-FFBA-477A-879C-0B7CCE817020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DF99C6-6045-4CBD-9B55-7A4389853387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BCFFAB6-6B37-4A0E-85DF-9269185E4436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1CD2DE8-4926-4AAC-808E-3312286681C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30FF681-E382-4FCA-9A2F-7A1E37676EF7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8A51C9F-9F0C-45BD-90DC-6B84B720E083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1AEB2C59-DEC4-4E7D-AE84-F36D70FCE285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FC08353B-7A54-446C-8869-7CDCB14E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D86880-14E4-45A8-9685-4C57F0259B64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1A6A22-E46F-40E0-AF2D-B0B43C689D5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DC4D913-052F-474D-B3C3-27B7B20E52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6C00714F-CE87-4E0B-8F76-BE240B17AD1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D094DF5-35C9-482F-BA84-3D201975090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BD1489E-6D1F-492D-9A04-6FD74525802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FC55A2-8B80-4024-9643-5CB945EBB8F3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DCB851-4514-453F-93CD-B1F32771C976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7F7DBE-1DF6-4593-B095-383E0BC01E02}"/>
              </a:ext>
            </a:extLst>
          </p:cNvPr>
          <p:cNvSpPr/>
          <p:nvPr/>
        </p:nvSpPr>
        <p:spPr>
          <a:xfrm>
            <a:off x="-6036" y="-977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EEC300-7C73-40FB-8FA9-1301D289D9FA}"/>
              </a:ext>
            </a:extLst>
          </p:cNvPr>
          <p:cNvSpPr/>
          <p:nvPr/>
        </p:nvSpPr>
        <p:spPr>
          <a:xfrm>
            <a:off x="6990476" y="1769139"/>
            <a:ext cx="2654210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“Intelligent BMP selection”, show introduction of Intelligent BMP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After click “Dismiss”, automatic select first BMP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8361A-221D-4890-A97E-792B5D548F33}"/>
              </a:ext>
            </a:extLst>
          </p:cNvPr>
          <p:cNvGrpSpPr/>
          <p:nvPr/>
        </p:nvGrpSpPr>
        <p:grpSpPr>
          <a:xfrm>
            <a:off x="2393071" y="973851"/>
            <a:ext cx="3700709" cy="1239492"/>
            <a:chOff x="2393071" y="973851"/>
            <a:chExt cx="3700709" cy="1239492"/>
          </a:xfrm>
        </p:grpSpPr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1AEDA5ED-54EB-42CA-A81B-E77356225006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Intelligent BMP selection tool recommends BMPs in different locations according to user’s budget constraints or eco-service targets.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B440B2-4DC2-4AF0-8053-5A2F00EB87EA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A8F9E4-C67F-4213-B906-2075671430CA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6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4034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76838"/>
              </p:ext>
            </p:extLst>
          </p:nvPr>
        </p:nvGraphicFramePr>
        <p:xfrm>
          <a:off x="2076856" y="4901211"/>
          <a:ext cx="7769728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7580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062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08" name="Rectangle 107">
            <a:extLst>
              <a:ext uri="{FF2B5EF4-FFF2-40B4-BE49-F238E27FC236}">
                <a16:creationId xmlns:a16="http://schemas.microsoft.com/office/drawing/2014/main" id="{BD1350E1-F47E-424A-9096-AE8DCDCB8D64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C2C572B-FFBA-477A-879C-0B7CCE817020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3B0FF49-045C-4BBF-8DE1-D74053BDCBD2}"/>
              </a:ext>
            </a:extLst>
          </p:cNvPr>
          <p:cNvGrpSpPr/>
          <p:nvPr/>
        </p:nvGrpSpPr>
        <p:grpSpPr>
          <a:xfrm>
            <a:off x="8106362" y="5075102"/>
            <a:ext cx="2982555" cy="1188604"/>
            <a:chOff x="8106362" y="5075102"/>
            <a:chExt cx="2982555" cy="1188604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44F945A-89D7-480D-8BB1-C1D2A4452D70}"/>
                </a:ext>
              </a:extLst>
            </p:cNvPr>
            <p:cNvSpPr/>
            <p:nvPr/>
          </p:nvSpPr>
          <p:spPr>
            <a:xfrm>
              <a:off x="8106362" y="5445538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 “Option” tab will be used to switch between table view and ranking chart view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FD33780-D295-45A2-B412-4803F13FE146}"/>
                </a:ext>
              </a:extLst>
            </p:cNvPr>
            <p:cNvCxnSpPr>
              <a:cxnSpLocks/>
              <a:stCxn id="124" idx="0"/>
              <a:endCxn id="122" idx="3"/>
            </p:cNvCxnSpPr>
            <p:nvPr/>
          </p:nvCxnSpPr>
          <p:spPr>
            <a:xfrm flipH="1" flipV="1">
              <a:off x="9493219" y="5075102"/>
              <a:ext cx="104421" cy="370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2C687E-3109-49D4-802B-AE8F8746E572}"/>
              </a:ext>
            </a:extLst>
          </p:cNvPr>
          <p:cNvGrpSpPr/>
          <p:nvPr/>
        </p:nvGrpSpPr>
        <p:grpSpPr>
          <a:xfrm>
            <a:off x="2579814" y="5242500"/>
            <a:ext cx="5312493" cy="1646662"/>
            <a:chOff x="2579814" y="5242500"/>
            <a:chExt cx="5312493" cy="164666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884BE2C-1298-40A9-98AB-4A81C97FC844}"/>
                </a:ext>
              </a:extLst>
            </p:cNvPr>
            <p:cNvSpPr/>
            <p:nvPr/>
          </p:nvSpPr>
          <p:spPr>
            <a:xfrm>
              <a:off x="2579814" y="5835062"/>
              <a:ext cx="5312493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table, one effectiveness item (e.g. TP) will have 5 result columns,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On-site cost-effectiveness, and Off-site cost-effectiveness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is not available (e.g. carbon), only 3 columns will show,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and On-site cost-effectiveness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305F77-7C6B-48FE-BC72-3ABE1FCEEEA4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4183187" y="5242500"/>
              <a:ext cx="1052874" cy="592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88B97D9-EF72-4610-8FBE-410AA5E7E60D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0990D9-E973-4D81-A71B-07FFB7D8897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2111A412-6784-4F93-B8AB-FB2C2FD9B4F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32ADB16-46F9-418A-9308-33F4EB64E2E0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5B5D11A-7111-4A3F-B090-257810A4DE85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E9CB230E-A63E-45F8-925E-D90DDB577E4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A8BFC1-6BE8-457F-9DA8-110C25836EBF}"/>
              </a:ext>
            </a:extLst>
          </p:cNvPr>
          <p:cNvGrpSpPr/>
          <p:nvPr/>
        </p:nvGrpSpPr>
        <p:grpSpPr>
          <a:xfrm>
            <a:off x="2242130" y="797331"/>
            <a:ext cx="6359658" cy="4957706"/>
            <a:chOff x="2242130" y="797331"/>
            <a:chExt cx="6359658" cy="495770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953E1E-5003-4645-B786-828DA11AFC1B}"/>
                </a:ext>
              </a:extLst>
            </p:cNvPr>
            <p:cNvSpPr/>
            <p:nvPr/>
          </p:nvSpPr>
          <p:spPr>
            <a:xfrm>
              <a:off x="2242130" y="797331"/>
              <a:ext cx="4682566" cy="177491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Municipality and </a:t>
              </a:r>
              <a:r>
                <a:rPr lang="en-CA" sz="1200" b="1" u="sng" dirty="0" err="1"/>
                <a:t>Subwatershed</a:t>
              </a:r>
              <a:r>
                <a:rPr lang="en-CA" sz="1200" b="1" u="sng" dirty="0"/>
                <a:t> offer two level filter to define visible LSD or Parcel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select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from the list, only show LSD or parcel of that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and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lists are dynamic updating based on the other list. For example, if municipality selected, only overlapping </a:t>
              </a:r>
              <a:r>
                <a:rPr lang="en-CA" sz="1200" dirty="0" err="1"/>
                <a:t>subwatersheds</a:t>
              </a:r>
              <a:r>
                <a:rPr lang="en-CA" sz="1200" dirty="0"/>
                <a:t> will be visible in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 and vice versa.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 </a:t>
              </a:r>
              <a:r>
                <a:rPr lang="en-CA" sz="1200" b="1" u="sng" dirty="0"/>
                <a:t>All</a:t>
              </a:r>
              <a:r>
                <a:rPr lang="en-CA" sz="1200" dirty="0"/>
                <a:t> to show all Municipality or </a:t>
              </a:r>
              <a:r>
                <a:rPr lang="en-CA" sz="1200" dirty="0" err="1"/>
                <a:t>Subwatershed</a:t>
              </a: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4D3610-6BA2-4BFA-B14D-03BE89245FDA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6924696" y="951259"/>
              <a:ext cx="1677092" cy="733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B30464-75FE-4E4F-985C-6A6A10DE7BFC}"/>
                </a:ext>
              </a:extLst>
            </p:cNvPr>
            <p:cNvCxnSpPr>
              <a:cxnSpLocks/>
              <a:stCxn id="110" idx="2"/>
              <a:endCxn id="34" idx="3"/>
            </p:cNvCxnSpPr>
            <p:nvPr/>
          </p:nvCxnSpPr>
          <p:spPr>
            <a:xfrm>
              <a:off x="4583413" y="2572247"/>
              <a:ext cx="1246156" cy="56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4BCFEC-7F11-447E-8227-7A26154FB995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4583413" y="2572247"/>
              <a:ext cx="697238" cy="3182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47" name="Table 146">
            <a:extLst>
              <a:ext uri="{FF2B5EF4-FFF2-40B4-BE49-F238E27FC236}">
                <a16:creationId xmlns:a16="http://schemas.microsoft.com/office/drawing/2014/main" id="{74E9A17C-BF17-4719-9F9C-A3739EB4E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42060"/>
              </p:ext>
            </p:extLst>
          </p:nvPr>
        </p:nvGraphicFramePr>
        <p:xfrm>
          <a:off x="8220811" y="1020814"/>
          <a:ext cx="758266" cy="9182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</a:tblGrid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87749"/>
                  </a:ext>
                </a:extLst>
              </a:tr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County 1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MD sample ..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97209"/>
                  </a:ext>
                </a:extLst>
              </a:tr>
            </a:tbl>
          </a:graphicData>
        </a:graphic>
      </p:graphicFrame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8E374D97-9578-4B56-8BAF-DBC8B3155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78387"/>
              </p:ext>
            </p:extLst>
          </p:nvPr>
        </p:nvGraphicFramePr>
        <p:xfrm>
          <a:off x="9039009" y="1012602"/>
          <a:ext cx="758266" cy="9182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266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</a:tblGrid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270507"/>
                  </a:ext>
                </a:extLst>
              </a:tr>
              <a:tr h="19564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Creek 1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ym typeface="Wingdings 2" panose="05020102010507070707" pitchFamily="18" charset="2"/>
                        </a:rPr>
                        <a:t>Creek 2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4578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997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201390"/>
            <a:ext cx="231665" cy="16243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8BC3196-6842-4124-80A2-362F18AAA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695110"/>
              </p:ext>
            </p:extLst>
          </p:nvPr>
        </p:nvGraphicFramePr>
        <p:xfrm>
          <a:off x="2090632" y="4907313"/>
          <a:ext cx="7769728" cy="19480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072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1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67910-D1D0-4B4D-BC9E-4692D639C981}"/>
              </a:ext>
            </a:extLst>
          </p:cNvPr>
          <p:cNvGrpSpPr/>
          <p:nvPr/>
        </p:nvGrpSpPr>
        <p:grpSpPr>
          <a:xfrm>
            <a:off x="2090631" y="4901926"/>
            <a:ext cx="7769730" cy="1516461"/>
            <a:chOff x="2090632" y="4904276"/>
            <a:chExt cx="7769730" cy="1516461"/>
          </a:xfrm>
        </p:grpSpPr>
        <p:sp>
          <p:nvSpPr>
            <p:cNvPr id="122" name="Arrow: Pentagon 121">
              <a:extLst>
                <a:ext uri="{FF2B5EF4-FFF2-40B4-BE49-F238E27FC236}">
                  <a16:creationId xmlns:a16="http://schemas.microsoft.com/office/drawing/2014/main" id="{EF08FE54-0BAA-4EFB-837F-63EBA2918E3D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56A004-FC00-4B54-8E29-17F36BB78454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775337-5784-49DB-B553-A280FD886F6E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238B776-9752-4D4F-AF6F-4680C5DD94D7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b="1" dirty="0">
                    <a:solidFill>
                      <a:schemeClr val="accent1"/>
                    </a:solidFill>
                  </a:rPr>
                  <a:t>Table view </a:t>
                </a:r>
                <a:r>
                  <a:rPr lang="en-CA" sz="1000" b="1" baseline="30000" dirty="0">
                    <a:solidFill>
                      <a:schemeClr val="accent1"/>
                    </a:solidFill>
                  </a:rPr>
                  <a:t>(?)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01E956E-359A-4FBF-AEC4-4DB5AA650410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F84DE18-1818-406E-9168-A059F667E7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D292E97-1F3B-4182-80D2-D9D69707BFC5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CC8B7434-65C2-474E-BED6-3701297779F5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A4E4BF7-C7C4-40CF-B031-9D137C6CC411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608A91B-16AF-4DB9-BED8-CC06C6936538}"/>
                </a:ext>
              </a:extLst>
            </p:cNvPr>
            <p:cNvGrpSpPr/>
            <p:nvPr/>
          </p:nvGrpSpPr>
          <p:grpSpPr>
            <a:xfrm>
              <a:off x="3928280" y="5577955"/>
              <a:ext cx="1519966" cy="254021"/>
              <a:chOff x="6276933" y="1869065"/>
              <a:chExt cx="2979683" cy="511413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C9A596D6-3515-4831-B7E7-513A4A06CAAD}"/>
                  </a:ext>
                </a:extLst>
              </p:cNvPr>
              <p:cNvSpPr/>
              <p:nvPr/>
            </p:nvSpPr>
            <p:spPr>
              <a:xfrm>
                <a:off x="6276933" y="1869065"/>
                <a:ext cx="2979683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</a:t>
                </a:r>
              </a:p>
            </p:txBody>
          </p:sp>
          <p:sp>
            <p:nvSpPr>
              <p:cNvPr id="136" name="Isosceles Triangle 135">
                <a:extLst>
                  <a:ext uri="{FF2B5EF4-FFF2-40B4-BE49-F238E27FC236}">
                    <a16:creationId xmlns:a16="http://schemas.microsoft.com/office/drawing/2014/main" id="{117C5310-FC9A-484D-BD89-B7C7416E184A}"/>
                  </a:ext>
                </a:extLst>
              </p:cNvPr>
              <p:cNvSpPr/>
              <p:nvPr/>
            </p:nvSpPr>
            <p:spPr>
              <a:xfrm rot="10800000">
                <a:off x="9023978" y="2057207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F20E453-4026-439F-873D-D2D3BD56CC4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D6FB67-BE77-41A4-B85D-8ADC073E02FF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FD832D-9B60-4E6E-896D-BD03644EB21A}"/>
              </a:ext>
            </a:extLst>
          </p:cNvPr>
          <p:cNvGrpSpPr/>
          <p:nvPr/>
        </p:nvGrpSpPr>
        <p:grpSpPr>
          <a:xfrm>
            <a:off x="5186678" y="5059501"/>
            <a:ext cx="6734059" cy="1190411"/>
            <a:chOff x="5186678" y="5059501"/>
            <a:chExt cx="6734059" cy="1190411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AE2F519-CD05-4ACB-9DC4-F7B77AB44F1E}"/>
                </a:ext>
              </a:extLst>
            </p:cNvPr>
            <p:cNvSpPr/>
            <p:nvPr/>
          </p:nvSpPr>
          <p:spPr>
            <a:xfrm>
              <a:off x="8938182" y="5059501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click “Option” tab, a panel will drop to allow switch between table and ranking chart view, and change cost and effectiveness item.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E1D071-3A1C-40CD-83D2-5939C8A4F59E}"/>
                </a:ext>
              </a:extLst>
            </p:cNvPr>
            <p:cNvCxnSpPr>
              <a:stCxn id="134" idx="1"/>
              <a:endCxn id="126" idx="3"/>
            </p:cNvCxnSpPr>
            <p:nvPr/>
          </p:nvCxnSpPr>
          <p:spPr>
            <a:xfrm flipH="1" flipV="1">
              <a:off x="5186678" y="5226983"/>
              <a:ext cx="3751504" cy="2416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9CFDD8-099C-47B1-9CB0-EE8061F3626E}"/>
                </a:ext>
              </a:extLst>
            </p:cNvPr>
            <p:cNvCxnSpPr>
              <a:stCxn id="134" idx="2"/>
            </p:cNvCxnSpPr>
            <p:nvPr/>
          </p:nvCxnSpPr>
          <p:spPr>
            <a:xfrm flipH="1">
              <a:off x="9500189" y="5877669"/>
              <a:ext cx="929271" cy="372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D9AC563-7F00-4F7B-96D9-A1C75C08B33B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FBBCD12-76F3-43FC-838A-0303BAF7894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F4011218-487E-4C4E-BBA7-96E575229C64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0CA75022-098C-4C9D-AB82-AB4C25C2165F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28EA74B-29F7-4AFB-846E-08E5E5130C3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15BF9789-05E2-403D-9CC6-C3294C0248E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437AA85C-47FF-4FED-9BCB-E6B735A14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215B76E-53B3-48B2-9164-2F08828D8D9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D31339B-CDA2-432D-82BF-EA5C94B483AB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F1D84C6-A1FC-48AF-8CC5-D51752FE978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918EDC4-AD33-4E38-A25F-025318481B2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8A95AEC-AC1D-4323-A703-8FD600DAD09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E9322BC-3375-4B29-ADC0-BE4CAC739AB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817CD-2069-4917-9D0F-CFB1F4B5A8ED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94CE231-A7B3-4E53-BD60-58A2059100E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4F984B2-EDD1-416A-B0FD-B7B2E143536F}"/>
              </a:ext>
            </a:extLst>
          </p:cNvPr>
          <p:cNvGrpSpPr/>
          <p:nvPr/>
        </p:nvGrpSpPr>
        <p:grpSpPr>
          <a:xfrm>
            <a:off x="7435255" y="1412462"/>
            <a:ext cx="2982555" cy="1461837"/>
            <a:chOff x="7435255" y="1412462"/>
            <a:chExt cx="2982555" cy="146183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0FA72B0-B0E2-4428-8466-10CC1F8C42A4}"/>
                </a:ext>
              </a:extLst>
            </p:cNvPr>
            <p:cNvSpPr/>
            <p:nvPr/>
          </p:nvSpPr>
          <p:spPr>
            <a:xfrm>
              <a:off x="7435255" y="2056131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“All” will add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to the selection pool.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“Clear” will remove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from the selection pool.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64E341DD-8D9C-4ECE-B511-27F894372749}"/>
                </a:ext>
              </a:extLst>
            </p:cNvPr>
            <p:cNvCxnSpPr>
              <a:stCxn id="152" idx="0"/>
            </p:cNvCxnSpPr>
            <p:nvPr/>
          </p:nvCxnSpPr>
          <p:spPr>
            <a:xfrm flipV="1">
              <a:off x="8926533" y="1412462"/>
              <a:ext cx="27715" cy="6436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20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0297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7044" y="2374762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2" y="4897220"/>
            <a:ext cx="7769729" cy="1960779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E8E346D-A1FC-4B82-82C7-87AE8F5DD7EC}"/>
              </a:ext>
            </a:extLst>
          </p:cNvPr>
          <p:cNvGrpSpPr/>
          <p:nvPr/>
        </p:nvGrpSpPr>
        <p:grpSpPr>
          <a:xfrm>
            <a:off x="2090632" y="4904276"/>
            <a:ext cx="7769730" cy="1516461"/>
            <a:chOff x="2090632" y="4904276"/>
            <a:chExt cx="7769730" cy="1516461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46A1A812-E684-4A3A-B8C7-4FF7A17E9DCE}"/>
                </a:ext>
              </a:extLst>
            </p:cNvPr>
            <p:cNvSpPr/>
            <p:nvPr/>
          </p:nvSpPr>
          <p:spPr>
            <a:xfrm rot="5400000">
              <a:off x="9414777" y="5975153"/>
              <a:ext cx="170825" cy="720344"/>
            </a:xfrm>
            <a:prstGeom prst="homePlate">
              <a:avLst>
                <a:gd name="adj" fmla="val 67191"/>
              </a:avLst>
            </a:prstGeom>
            <a:solidFill>
              <a:srgbClr val="4472C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CA" sz="800" dirty="0">
                  <a:solidFill>
                    <a:schemeClr val="bg1"/>
                  </a:solidFill>
                </a:rPr>
                <a:t>Option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3B3EAC4-7878-4E0A-86CD-AFD376319362}"/>
                </a:ext>
              </a:extLst>
            </p:cNvPr>
            <p:cNvSpPr/>
            <p:nvPr/>
          </p:nvSpPr>
          <p:spPr>
            <a:xfrm>
              <a:off x="2090632" y="4904276"/>
              <a:ext cx="7769729" cy="134735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39C5057-86F5-4A2B-87AC-51E8AC8A9985}"/>
                </a:ext>
              </a:extLst>
            </p:cNvPr>
            <p:cNvGrpSpPr/>
            <p:nvPr/>
          </p:nvGrpSpPr>
          <p:grpSpPr>
            <a:xfrm>
              <a:off x="2329448" y="5082784"/>
              <a:ext cx="1242895" cy="246221"/>
              <a:chOff x="2329448" y="5082784"/>
              <a:chExt cx="1242895" cy="246221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B5A5566-4BB9-4F8C-AD4A-2768BE7773B1}"/>
                  </a:ext>
                </a:extLst>
              </p:cNvPr>
              <p:cNvSpPr txBox="1"/>
              <p:nvPr/>
            </p:nvSpPr>
            <p:spPr>
              <a:xfrm>
                <a:off x="2522253" y="5082784"/>
                <a:ext cx="10500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Table view </a:t>
                </a:r>
                <a:r>
                  <a:rPr lang="en-CA" sz="1000" baseline="30000" dirty="0"/>
                  <a:t>(?)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06304B6-643E-46DF-B0D6-4D5CA57375F4}"/>
                  </a:ext>
                </a:extLst>
              </p:cNvPr>
              <p:cNvSpPr/>
              <p:nvPr/>
            </p:nvSpPr>
            <p:spPr>
              <a:xfrm>
                <a:off x="2329448" y="5121128"/>
                <a:ext cx="200025" cy="192688"/>
              </a:xfrm>
              <a:prstGeom prst="ellipse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C20FBE5-3039-4DF9-A0DF-63CD0564EE75}"/>
                </a:ext>
              </a:extLst>
            </p:cNvPr>
            <p:cNvGrpSpPr/>
            <p:nvPr/>
          </p:nvGrpSpPr>
          <p:grpSpPr>
            <a:xfrm>
              <a:off x="3669946" y="5106222"/>
              <a:ext cx="1516733" cy="246221"/>
              <a:chOff x="3379116" y="5090457"/>
              <a:chExt cx="1516733" cy="246221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EFEED75-DCEE-46EF-8155-E0EA25E853CC}"/>
                  </a:ext>
                </a:extLst>
              </p:cNvPr>
              <p:cNvSpPr/>
              <p:nvPr/>
            </p:nvSpPr>
            <p:spPr>
              <a:xfrm>
                <a:off x="3379116" y="5105266"/>
                <a:ext cx="200025" cy="192688"/>
              </a:xfrm>
              <a:prstGeom prst="ellipse">
                <a:avLst/>
              </a:prstGeom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1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AED36B4-7D70-4400-B184-C57CBFFBBDFB}"/>
                  </a:ext>
                </a:extLst>
              </p:cNvPr>
              <p:cNvSpPr txBox="1"/>
              <p:nvPr/>
            </p:nvSpPr>
            <p:spPr>
              <a:xfrm>
                <a:off x="3572342" y="5090457"/>
                <a:ext cx="13235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000" dirty="0"/>
                  <a:t>Ranking chart view </a:t>
                </a:r>
                <a:r>
                  <a:rPr lang="en-CA" sz="1000" baseline="30000" dirty="0"/>
                  <a:t>(?)</a:t>
                </a:r>
                <a:endParaRPr lang="en-CA" sz="1100" baseline="30000" dirty="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1C8A306-A85C-4D7C-A003-CFE036D266E8}"/>
                </a:ext>
              </a:extLst>
            </p:cNvPr>
            <p:cNvSpPr txBox="1"/>
            <p:nvPr/>
          </p:nvSpPr>
          <p:spPr>
            <a:xfrm>
              <a:off x="2232299" y="5577955"/>
              <a:ext cx="16959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Cost and Effectiveness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A9D6D43-BAA0-4D55-BFA2-C32DD944F449}"/>
                </a:ext>
              </a:extLst>
            </p:cNvPr>
            <p:cNvGrpSpPr/>
            <p:nvPr/>
          </p:nvGrpSpPr>
          <p:grpSpPr>
            <a:xfrm>
              <a:off x="3928279" y="5586757"/>
              <a:ext cx="1545982" cy="254021"/>
              <a:chOff x="6276932" y="1886784"/>
              <a:chExt cx="3030684" cy="51141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2F7A286-B6E3-49B4-9638-076665C2EB6B}"/>
                  </a:ext>
                </a:extLst>
              </p:cNvPr>
              <p:cNvSpPr/>
              <p:nvPr/>
            </p:nvSpPr>
            <p:spPr>
              <a:xfrm>
                <a:off x="6276932" y="1886784"/>
                <a:ext cx="3030684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TP off-site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F5326A2D-3335-4956-8BE9-043256D6EB5A}"/>
                  </a:ext>
                </a:extLst>
              </p:cNvPr>
              <p:cNvSpPr/>
              <p:nvPr/>
            </p:nvSpPr>
            <p:spPr>
              <a:xfrm rot="10800000">
                <a:off x="9028433" y="2074415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837B470-ADC4-4948-9AE4-6A19AA05E83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EE17B75-5F60-4EF4-90EC-AF6AED1ED347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8C9F4-2A3B-4BD4-A2E2-D30BB9A7E8B6}"/>
              </a:ext>
            </a:extLst>
          </p:cNvPr>
          <p:cNvGrpSpPr/>
          <p:nvPr/>
        </p:nvGrpSpPr>
        <p:grpSpPr>
          <a:xfrm>
            <a:off x="5474261" y="5193057"/>
            <a:ext cx="4907535" cy="818168"/>
            <a:chOff x="5474261" y="5193057"/>
            <a:chExt cx="4907535" cy="818168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AFC7C0-1E7E-4484-811D-28F16A0A6626}"/>
                </a:ext>
              </a:extLst>
            </p:cNvPr>
            <p:cNvSpPr/>
            <p:nvPr/>
          </p:nvSpPr>
          <p:spPr>
            <a:xfrm>
              <a:off x="6495115" y="5193057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Ranking chart view only rank one type of value at a time, so cost and effectiveness list is different from table view.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For example, Table view will have TP and Chart view will have TP off-site and TP on-site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519E050-73FF-448F-931D-06E8A15BE20D}"/>
                </a:ext>
              </a:extLst>
            </p:cNvPr>
            <p:cNvCxnSpPr>
              <a:cxnSpLocks/>
              <a:stCxn id="139" idx="1"/>
              <a:endCxn id="127" idx="3"/>
            </p:cNvCxnSpPr>
            <p:nvPr/>
          </p:nvCxnSpPr>
          <p:spPr>
            <a:xfrm flipH="1">
              <a:off x="5474261" y="5602141"/>
              <a:ext cx="1020854" cy="111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6647B6-8044-4C01-B7EC-C0C5922C071D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3DAB7FB-3120-4574-B4AA-936B458D6B9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BD9869F5-7E99-4303-9382-BB46C27BDD5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338D3B1-02DC-4DA5-8BF0-C6B08BC6F9D1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361C818-F2E9-4223-9508-48A7A79E0D9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02D0B89B-B4AB-4EBB-9FF5-A5C14085A30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BCD511C4-E5FB-40EE-8CD1-38901626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DE5F14-4DBB-4C84-9D08-774C9FACC3A6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8FD944B-B545-47C5-B1BB-AC301BAD98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D5EA3D7-86D8-454D-B604-E00579C48C7C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46011AF-33D1-4737-A656-FDA510B1C52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911EF05-1609-4683-ADCE-D183FCA9E6C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6C328F6-58D1-498E-A957-0921FF2A2D3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712C6-ACEE-4393-B9A7-22CB2895917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BF570-F81B-4989-85F3-8AE20C4B37D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0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Budget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41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$ 20,000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6" y="904821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Budget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52318" y="53856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Eco-service </a:t>
            </a:r>
            <a:r>
              <a:rPr lang="en-CA" sz="1000" baseline="30000" dirty="0"/>
              <a:t>(?)</a:t>
            </a:r>
            <a:endParaRPr lang="en-CA" sz="11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&lt;&lt; Weight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6" y="1848247"/>
            <a:ext cx="12556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CA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97220"/>
            <a:ext cx="7769728" cy="1960779"/>
          </a:xfrm>
          <a:prstGeom prst="rect">
            <a:avLst/>
          </a:prstGeom>
        </p:spPr>
      </p:pic>
      <p:sp>
        <p:nvSpPr>
          <p:cNvPr id="122" name="Arrow: Pentagon 121">
            <a:extLst>
              <a:ext uri="{FF2B5EF4-FFF2-40B4-BE49-F238E27FC236}">
                <a16:creationId xmlns:a16="http://schemas.microsoft.com/office/drawing/2014/main" id="{EF08FE54-0BAA-4EFB-837F-63EBA2918E3D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D0997B0-C987-4B14-99FF-AD305E600486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AA9D2EC-C688-4CA5-9AAE-1019371C08AE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75BD9D-EFE8-4504-99CE-591D27E462ED}"/>
              </a:ext>
            </a:extLst>
          </p:cNvPr>
          <p:cNvGrpSpPr/>
          <p:nvPr/>
        </p:nvGrpSpPr>
        <p:grpSpPr>
          <a:xfrm>
            <a:off x="3572343" y="4089045"/>
            <a:ext cx="5596880" cy="2173263"/>
            <a:chOff x="3572343" y="4089045"/>
            <a:chExt cx="5596880" cy="217326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81DAD0-FCCF-4E00-ABB9-45AA54D99731}"/>
                </a:ext>
              </a:extLst>
            </p:cNvPr>
            <p:cNvSpPr/>
            <p:nvPr/>
          </p:nvSpPr>
          <p:spPr>
            <a:xfrm>
              <a:off x="5282542" y="4089045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which location is selected, which is included in baseline, and the unselected locations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4F26E3-FF85-468D-BA3D-BE7CB8480C60}"/>
                </a:ext>
              </a:extLst>
            </p:cNvPr>
            <p:cNvCxnSpPr>
              <a:stCxn id="127" idx="1"/>
            </p:cNvCxnSpPr>
            <p:nvPr/>
          </p:nvCxnSpPr>
          <p:spPr>
            <a:xfrm flipH="1">
              <a:off x="3572343" y="4498129"/>
              <a:ext cx="1710199" cy="83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4CD3B8-B776-4E25-8E17-8316113CBA80}"/>
                </a:ext>
              </a:extLst>
            </p:cNvPr>
            <p:cNvCxnSpPr/>
            <p:nvPr/>
          </p:nvCxnSpPr>
          <p:spPr>
            <a:xfrm>
              <a:off x="7225882" y="4904276"/>
              <a:ext cx="354098" cy="134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44FDB5-8161-456C-AE53-FDA062587CF0}"/>
                </a:ext>
              </a:extLst>
            </p:cNvPr>
            <p:cNvCxnSpPr>
              <a:stCxn id="127" idx="2"/>
            </p:cNvCxnSpPr>
            <p:nvPr/>
          </p:nvCxnSpPr>
          <p:spPr>
            <a:xfrm>
              <a:off x="7225883" y="4907213"/>
              <a:ext cx="1537887" cy="1355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A3BDD9-06D8-4330-B0FC-7EE590479C51}"/>
              </a:ext>
            </a:extLst>
          </p:cNvPr>
          <p:cNvGrpSpPr/>
          <p:nvPr/>
        </p:nvGrpSpPr>
        <p:grpSpPr>
          <a:xfrm>
            <a:off x="6694818" y="1515476"/>
            <a:ext cx="4148448" cy="1706250"/>
            <a:chOff x="6694818" y="1515476"/>
            <a:chExt cx="4148448" cy="1706250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DB9A7CE-F8FC-4BF2-9E6E-003170D50947}"/>
                </a:ext>
              </a:extLst>
            </p:cNvPr>
            <p:cNvSpPr/>
            <p:nvPr/>
          </p:nvSpPr>
          <p:spPr>
            <a:xfrm>
              <a:off x="6694818" y="1595204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Budget mode, constrain is always “Budget”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Specify a </a:t>
              </a:r>
              <a:r>
                <a:rPr lang="en-CA" sz="1200" b="1" u="sng" dirty="0"/>
                <a:t>positive number </a:t>
              </a:r>
              <a:r>
                <a:rPr lang="en-CA" sz="1200" dirty="0"/>
                <a:t>and click “Add” to add the constraint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Default always select the last added constraint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“Remove” to remove select constraint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9DA9E0-5B57-446D-8FB9-C10CABCB9911}"/>
                </a:ext>
              </a:extLst>
            </p:cNvPr>
            <p:cNvCxnSpPr>
              <a:stCxn id="129" idx="3"/>
              <a:endCxn id="80" idx="1"/>
            </p:cNvCxnSpPr>
            <p:nvPr/>
          </p:nvCxnSpPr>
          <p:spPr>
            <a:xfrm flipV="1">
              <a:off x="9416562" y="1515476"/>
              <a:ext cx="1426704" cy="892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7F8A0A2-6D04-42EA-B816-74DFE146FF82}"/>
                </a:ext>
              </a:extLst>
            </p:cNvPr>
            <p:cNvCxnSpPr>
              <a:cxnSpLocks/>
              <a:stCxn id="129" idx="3"/>
              <a:endCxn id="85" idx="1"/>
            </p:cNvCxnSpPr>
            <p:nvPr/>
          </p:nvCxnSpPr>
          <p:spPr>
            <a:xfrm flipV="1">
              <a:off x="9416562" y="2396115"/>
              <a:ext cx="560742" cy="12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42F8D5F-8A70-46EA-9842-0268142F16F3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DAAD65F-78B7-4BA1-AE3E-E526BB1A2E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0B258C15-81B1-482B-8C81-B24B428B4F1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2DFA5BD-6032-4622-AE54-C13A1D111318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1389F8A-FE74-40DB-B868-FEC34E5DEEA2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48A36673-23D2-492F-8070-97DFAE7E208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704DB3A2-1D0C-4DB3-AB79-6594D3838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DBF976-1423-42AC-84B0-A2EE866A173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0D5A55-C165-4419-BDA6-08F0761A8A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D73EA06-9355-4D09-847E-80ED6F088D4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D8AFDF1-BABB-43EB-82B5-F1DCBCC872C1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149CFA-EC17-4192-9809-91E1D0077E1D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BA22AE-FE64-49BF-B306-5552628199B5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008685-AFBE-4872-BBCE-D29E6F90226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8EAF1C-14BA-4280-B339-B5C4001E0019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27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B42B23-71F4-4407-B8E7-906781A97443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7960F11-7391-4218-B1AA-FDD528D4AF29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B01A5D1-5497-411D-A4F6-F0BD21CC0B4A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Type drop list</a:t>
              </a:r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78362CC4-63C3-4984-AD98-53ED6EC80665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F378409E-F73D-42BB-97B7-603711C46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62429"/>
              </p:ext>
            </p:extLst>
          </p:nvPr>
        </p:nvGraphicFramePr>
        <p:xfrm>
          <a:off x="9977993" y="2599666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rgbClr val="FF0000"/>
                          </a:solidFill>
                        </a:rPr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939BE9A9-EFD7-435B-8BE8-83E686A64E03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F4C2B8E-55D9-49FA-A097-F63ABB5572C0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9F469F1-239C-4CFF-B961-080087D56ACD}"/>
              </a:ext>
            </a:extLst>
          </p:cNvPr>
          <p:cNvSpPr/>
          <p:nvPr/>
        </p:nvSpPr>
        <p:spPr>
          <a:xfrm>
            <a:off x="9951895" y="517062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C029B3-D515-4E14-BA45-20EA43AC36F9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Budget </a:t>
            </a:r>
            <a:r>
              <a:rPr lang="en-CA" sz="1000" baseline="30000" dirty="0"/>
              <a:t>(?)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59E0560-AD15-460E-BD77-688088A25546}"/>
              </a:ext>
            </a:extLst>
          </p:cNvPr>
          <p:cNvSpPr/>
          <p:nvPr/>
        </p:nvSpPr>
        <p:spPr>
          <a:xfrm>
            <a:off x="9945235" y="92863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7AA7DE2-5F17-46C9-8F58-F808DD2AC738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Eco-service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  <a:endParaRPr lang="en-CA" sz="1100" b="1" baseline="30000" dirty="0">
              <a:solidFill>
                <a:schemeClr val="accent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E77742-3C6C-4D5B-9C84-7C2B51827996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&lt;&lt; Weight </a:t>
            </a:r>
            <a:r>
              <a:rPr lang="en-CA" sz="900" baseline="30000" dirty="0"/>
              <a:t>(?)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FF4241-3F53-4355-92BA-0CA30F81DA79}"/>
              </a:ext>
            </a:extLst>
          </p:cNvPr>
          <p:cNvSpPr txBox="1"/>
          <p:nvPr/>
        </p:nvSpPr>
        <p:spPr>
          <a:xfrm>
            <a:off x="10843267" y="1848247"/>
            <a:ext cx="832644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</a:rPr>
              <a:t>-35%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6D419918-8773-455F-B81B-081C9BFE9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68198"/>
              </p:ext>
            </p:extLst>
          </p:nvPr>
        </p:nvGraphicFramePr>
        <p:xfrm>
          <a:off x="2090632" y="4907313"/>
          <a:ext cx="7769728" cy="192329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601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86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40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Arrow: Pentagon 149">
            <a:extLst>
              <a:ext uri="{FF2B5EF4-FFF2-40B4-BE49-F238E27FC236}">
                <a16:creationId xmlns:a16="http://schemas.microsoft.com/office/drawing/2014/main" id="{4FD9CA48-3211-4829-9412-979A2E3F9A2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102841-F351-4855-8731-44E30887059D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B39AF8-53AF-4741-A8FD-AD9305617D1F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CC8BDE8-053A-42F6-9BC7-A0C043738816}"/>
              </a:ext>
            </a:extLst>
          </p:cNvPr>
          <p:cNvGrpSpPr/>
          <p:nvPr/>
        </p:nvGrpSpPr>
        <p:grpSpPr>
          <a:xfrm>
            <a:off x="11785145" y="1844346"/>
            <a:ext cx="297618" cy="254021"/>
            <a:chOff x="5579169" y="1869065"/>
            <a:chExt cx="583439" cy="51141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F834F9-0CFC-4502-9B6C-8C6DDB1DE447}"/>
                </a:ext>
              </a:extLst>
            </p:cNvPr>
            <p:cNvSpPr/>
            <p:nvPr/>
          </p:nvSpPr>
          <p:spPr>
            <a:xfrm>
              <a:off x="5579169" y="1869065"/>
              <a:ext cx="583439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%</a:t>
              </a: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B2E7D5DF-D657-410D-85B5-F963728104C1}"/>
                </a:ext>
              </a:extLst>
            </p:cNvPr>
            <p:cNvSpPr/>
            <p:nvPr/>
          </p:nvSpPr>
          <p:spPr>
            <a:xfrm rot="10800000">
              <a:off x="6009394" y="2027171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3B098F-7DEA-4431-B89F-98E53171BD7B}"/>
              </a:ext>
            </a:extLst>
          </p:cNvPr>
          <p:cNvGrpSpPr/>
          <p:nvPr/>
        </p:nvGrpSpPr>
        <p:grpSpPr>
          <a:xfrm>
            <a:off x="6162000" y="1595204"/>
            <a:ext cx="3813184" cy="1744628"/>
            <a:chOff x="6162000" y="1595204"/>
            <a:chExt cx="3813184" cy="174462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83F47EA-BD07-49C7-A504-A5F63B2B7317}"/>
                </a:ext>
              </a:extLst>
            </p:cNvPr>
            <p:cNvSpPr/>
            <p:nvPr/>
          </p:nvSpPr>
          <p:spPr>
            <a:xfrm>
              <a:off x="6162000" y="1595204"/>
              <a:ext cx="3437392" cy="174462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Eco-service mode allows user to specify constraint type (all constraint types except “Budget” are allowed). Constraint types can be found in “constraint” table in database design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Maximum target is indicated in the target input box (in gray), the value will auto-update when BMP selection pool is updated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Target unit type has two options, % or V (means Value)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206E2F0-2C1D-4FFC-A765-F6D26440989B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 flipV="1">
              <a:off x="9599392" y="1760614"/>
              <a:ext cx="375792" cy="706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E00758-435F-4A56-A0E3-BAFFC38D9B65}"/>
              </a:ext>
            </a:extLst>
          </p:cNvPr>
          <p:cNvGrpSpPr/>
          <p:nvPr/>
        </p:nvGrpSpPr>
        <p:grpSpPr>
          <a:xfrm>
            <a:off x="6673184" y="3752096"/>
            <a:ext cx="3833367" cy="1626522"/>
            <a:chOff x="6673184" y="3752096"/>
            <a:chExt cx="3833367" cy="162652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6CEE457-D880-4D41-902F-3DF526BA3FE5}"/>
                </a:ext>
              </a:extLst>
            </p:cNvPr>
            <p:cNvSpPr/>
            <p:nvPr/>
          </p:nvSpPr>
          <p:spPr>
            <a:xfrm>
              <a:off x="6673184" y="3752096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case of user added constrain no longer valid after BMP selection pool is updated (maximum target not applicable to the constraint)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Change record color to RED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Warn user that the constrain is not valid! Please remove and re-add the constraint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265C3AF-9FEE-4AED-A55B-8464FA57212B}"/>
                </a:ext>
              </a:extLst>
            </p:cNvPr>
            <p:cNvCxnSpPr>
              <a:stCxn id="129" idx="3"/>
            </p:cNvCxnSpPr>
            <p:nvPr/>
          </p:nvCxnSpPr>
          <p:spPr>
            <a:xfrm flipV="1">
              <a:off x="9394928" y="3886200"/>
              <a:ext cx="1111623" cy="679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A17D017-4C8F-4399-B011-191B2863B981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1BA9242-8D45-4519-B392-7D91318C844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3EAC0C66-01BC-477C-9D8D-3F14206D34E9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0837045-2826-4C53-8C99-2EDE420A03CD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741FCE3-8A3E-4EFF-9A8A-F3E479A0242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94C0B11E-8DD6-4041-B15F-8EA319593E0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41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2C082F-2B5F-4628-ACDE-8DC3D8E16679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8" name="Arrow: Chevron 107">
              <a:extLst>
                <a:ext uri="{FF2B5EF4-FFF2-40B4-BE49-F238E27FC236}">
                  <a16:creationId xmlns:a16="http://schemas.microsoft.com/office/drawing/2014/main" id="{CC0F90EA-E630-4D74-95B1-2F0D0581BA2B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3" y="6317815"/>
            <a:ext cx="1025325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OK</a:t>
            </a:r>
            <a:endParaRPr lang="en-CA" sz="1050" b="1" baseline="30000" dirty="0"/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298A6024-FBA3-4F32-ADDC-15085426C5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31310"/>
              </p:ext>
            </p:extLst>
          </p:nvPr>
        </p:nvGraphicFramePr>
        <p:xfrm>
          <a:off x="9875398" y="625107"/>
          <a:ext cx="2316602" cy="15752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1267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40392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92988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sp>
        <p:nvSpPr>
          <p:cNvPr id="87" name="Rectangle 86">
            <a:extLst>
              <a:ext uri="{FF2B5EF4-FFF2-40B4-BE49-F238E27FC236}">
                <a16:creationId xmlns:a16="http://schemas.microsoft.com/office/drawing/2014/main" id="{EB2033EE-8B0E-4F33-BF1C-8793DCD87C58}"/>
              </a:ext>
            </a:extLst>
          </p:cNvPr>
          <p:cNvSpPr/>
          <p:nvPr/>
        </p:nvSpPr>
        <p:spPr>
          <a:xfrm>
            <a:off x="11178782" y="6317956"/>
            <a:ext cx="863121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Cancel</a:t>
            </a:r>
            <a:endParaRPr lang="en-CA" sz="1050" b="1" baseline="30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59E103C-05E6-4759-A7D8-F756B727A19D}"/>
              </a:ext>
            </a:extLst>
          </p:cNvPr>
          <p:cNvSpPr txBox="1"/>
          <p:nvPr/>
        </p:nvSpPr>
        <p:spPr>
          <a:xfrm>
            <a:off x="9860361" y="363498"/>
            <a:ext cx="2331639" cy="261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Eco-service Weight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F045E61-66FC-4F6E-B78A-20ED03FCD04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BB9D1771-D4BC-451C-9E68-E32CF8D7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65496"/>
              </p:ext>
            </p:extLst>
          </p:nvPr>
        </p:nvGraphicFramePr>
        <p:xfrm>
          <a:off x="2090632" y="4907313"/>
          <a:ext cx="7769728" cy="193941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746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856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6" name="Rectangle 115">
            <a:extLst>
              <a:ext uri="{FF2B5EF4-FFF2-40B4-BE49-F238E27FC236}">
                <a16:creationId xmlns:a16="http://schemas.microsoft.com/office/drawing/2014/main" id="{C337B07E-85C6-43A4-81DC-EA0068371816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38960D3-B34E-438C-B356-E8872E9981C5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Arrow: Pentagon 117">
            <a:extLst>
              <a:ext uri="{FF2B5EF4-FFF2-40B4-BE49-F238E27FC236}">
                <a16:creationId xmlns:a16="http://schemas.microsoft.com/office/drawing/2014/main" id="{FB3ECD11-2457-4C2D-A731-62DF0A5F1C0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14B9A1-2BF1-46BC-92C7-0D8D67AB9896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33C0774-2EFB-4D65-A398-946D78D4A8C6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E8C9F62-A747-4A92-AD4D-64C6B710BB9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73B0186-1B9B-452C-B7C6-D38483B31A8D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6EDAC354-C229-4261-AA59-F46BECD74F7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4E1B54-839E-4637-9981-1928C8EA59E3}"/>
              </a:ext>
            </a:extLst>
          </p:cNvPr>
          <p:cNvGrpSpPr/>
          <p:nvPr/>
        </p:nvGrpSpPr>
        <p:grpSpPr>
          <a:xfrm>
            <a:off x="6694818" y="1595204"/>
            <a:ext cx="3761147" cy="4722611"/>
            <a:chOff x="6694818" y="1595204"/>
            <a:chExt cx="3761147" cy="472261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D7C3B0A-3FD1-4302-89DB-1C72551C975E}"/>
                </a:ext>
              </a:extLst>
            </p:cNvPr>
            <p:cNvSpPr/>
            <p:nvPr/>
          </p:nvSpPr>
          <p:spPr>
            <a:xfrm>
              <a:off x="6694818" y="1595204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“&lt;&lt; Weight </a:t>
              </a:r>
              <a:r>
                <a:rPr lang="en-CA" sz="1200" baseline="30000" dirty="0"/>
                <a:t>(?)</a:t>
              </a:r>
              <a:r>
                <a:rPr lang="en-CA" sz="1200" dirty="0"/>
                <a:t>“ button, user can specify Eco-service Weight in different service type.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OK, system will check and inform user all weights must add up to 100.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14DEBD-E13B-4F43-8CBC-8A118AD2CFC5}"/>
                </a:ext>
              </a:extLst>
            </p:cNvPr>
            <p:cNvCxnSpPr>
              <a:stCxn id="81" idx="3"/>
            </p:cNvCxnSpPr>
            <p:nvPr/>
          </p:nvCxnSpPr>
          <p:spPr>
            <a:xfrm flipV="1">
              <a:off x="9416562" y="2200311"/>
              <a:ext cx="851388" cy="208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1640DB-EAD6-4D87-BB8D-4F68C5053A45}"/>
                </a:ext>
              </a:extLst>
            </p:cNvPr>
            <p:cNvCxnSpPr>
              <a:stCxn id="81" idx="3"/>
            </p:cNvCxnSpPr>
            <p:nvPr/>
          </p:nvCxnSpPr>
          <p:spPr>
            <a:xfrm>
              <a:off x="9416562" y="2408465"/>
              <a:ext cx="1039403" cy="3909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2453FBD-F4C8-4A20-A0C7-62DB737484E0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3D0F0AB-116A-4D8B-8238-A17F560F751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80C38D57-9BF6-4BAE-A27A-7CEF10F5F116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DD1742AA-BC22-4022-8DDE-52FA2B4FF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028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FF93E503-2282-42BB-8927-74A8DB9FE5B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8B7E48D-DDC4-4571-97DE-CF5F7979CDD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AF4AC9D-D72B-4B03-B83F-AE6F577094AD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F03A6767-B041-4BF0-A40F-95252464EC4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208AF7-F4A4-4FE8-BFBC-1CB26D45EFB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CD1E5A-D5C8-463A-9B7F-39B3C778656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139A53F-8E04-43DE-9EDB-40D4A9EE425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653A774-1683-4418-8583-6D910DDB7A60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4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FFC4A49-9589-46E5-B4CA-5A110C0D1430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2279E-CCEE-4131-A9C4-31D56BE052BD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0630DEFB-5940-41A4-82C1-655793FB04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298C5E41-212F-4A71-A23C-2CDE75FCDD58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0" name="Graphic 79" descr="Lightbulb and gear">
            <a:extLst>
              <a:ext uri="{FF2B5EF4-FFF2-40B4-BE49-F238E27FC236}">
                <a16:creationId xmlns:a16="http://schemas.microsoft.com/office/drawing/2014/main" id="{711EC441-89C8-4D7A-AD2B-394E8D67A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142189F2-D67D-4761-AE35-08CBD69AEFF7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218ECC-A4EF-4681-A6DD-73B38CBD8401}"/>
              </a:ext>
            </a:extLst>
          </p:cNvPr>
          <p:cNvGrpSpPr/>
          <p:nvPr/>
        </p:nvGrpSpPr>
        <p:grpSpPr>
          <a:xfrm>
            <a:off x="81997" y="2392791"/>
            <a:ext cx="1951335" cy="288000"/>
            <a:chOff x="76879" y="2649964"/>
            <a:chExt cx="1951335" cy="28800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3E0FD4-125F-4DBB-9BDB-19CD0213722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34F86116-E278-430F-A718-E7E8480BA774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BC6AC47B-FA8F-4D03-86FA-D45356D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E85AA7-A9F0-470C-9CB7-18476E34BE8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1A87E3-5002-4ABA-89D5-BE710AAE29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62D96F-C745-4A92-90F2-6A58A4D02625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100EA9-EC33-4E03-8650-57553C923570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4B97A9-8541-4A16-915E-9AFDD0817A1E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90F3A7-A3EC-4D81-8BB9-86ED442886AB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9EA516-340B-47F8-922C-4331B6B3B1B8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8C4713-5C98-4A07-A2E5-D97AE920D433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E26FCF-9F6D-405F-9AA4-3C9F18018170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913CE0FB-9458-4D02-852B-B12D85FE7DFA}"/>
              </a:ext>
            </a:extLst>
          </p:cNvPr>
          <p:cNvSpPr txBox="1"/>
          <p:nvPr/>
        </p:nvSpPr>
        <p:spPr>
          <a:xfrm>
            <a:off x="9907553" y="1390241"/>
            <a:ext cx="960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Constraint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68E99F3-D10F-462B-B2EE-33C529CEFD75}"/>
              </a:ext>
            </a:extLst>
          </p:cNvPr>
          <p:cNvGrpSpPr/>
          <p:nvPr/>
        </p:nvGrpSpPr>
        <p:grpSpPr>
          <a:xfrm>
            <a:off x="10843266" y="1388465"/>
            <a:ext cx="1243852" cy="254021"/>
            <a:chOff x="5579169" y="1869065"/>
            <a:chExt cx="2438400" cy="5114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F62ED2F-64F0-4616-BA4D-8706E67883A5}"/>
                </a:ext>
              </a:extLst>
            </p:cNvPr>
            <p:cNvSpPr/>
            <p:nvPr/>
          </p:nvSpPr>
          <p:spPr>
            <a:xfrm>
              <a:off x="5579169" y="1869065"/>
              <a:ext cx="2438400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Type drop list</a:t>
              </a:r>
            </a:p>
          </p:txBody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37586264-EA4C-46D4-8868-693C101A7A6C}"/>
                </a:ext>
              </a:extLst>
            </p:cNvPr>
            <p:cNvSpPr/>
            <p:nvPr/>
          </p:nvSpPr>
          <p:spPr>
            <a:xfrm rot="10800000">
              <a:off x="7784931" y="205720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BD65F9D9-3A4E-4C7B-B50F-F4467F224F67}"/>
              </a:ext>
            </a:extLst>
          </p:cNvPr>
          <p:cNvSpPr txBox="1"/>
          <p:nvPr/>
        </p:nvSpPr>
        <p:spPr>
          <a:xfrm>
            <a:off x="9860361" y="1827836"/>
            <a:ext cx="982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Target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7E239791-5C87-4925-BD91-5CE8D935ABC3}"/>
              </a:ext>
            </a:extLst>
          </p:cNvPr>
          <p:cNvGraphicFramePr>
            <a:graphicFrameLocks noGrp="1"/>
          </p:cNvGraphicFramePr>
          <p:nvPr/>
        </p:nvGraphicFramePr>
        <p:xfrm>
          <a:off x="9977993" y="2599666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18" name="Rectangle 117">
            <a:extLst>
              <a:ext uri="{FF2B5EF4-FFF2-40B4-BE49-F238E27FC236}">
                <a16:creationId xmlns:a16="http://schemas.microsoft.com/office/drawing/2014/main" id="{4DDBF3CF-755D-4EB0-B10D-5442E8754F72}"/>
              </a:ext>
            </a:extLst>
          </p:cNvPr>
          <p:cNvSpPr/>
          <p:nvPr/>
        </p:nvSpPr>
        <p:spPr>
          <a:xfrm>
            <a:off x="9977304" y="2257615"/>
            <a:ext cx="1033883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806329C-92E9-4BEF-A08E-7E193BF14F24}"/>
              </a:ext>
            </a:extLst>
          </p:cNvPr>
          <p:cNvSpPr/>
          <p:nvPr/>
        </p:nvSpPr>
        <p:spPr>
          <a:xfrm>
            <a:off x="11178782" y="2250586"/>
            <a:ext cx="950276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Remove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3F712139-0335-45C7-9B57-F85C7E30B7F1}"/>
              </a:ext>
            </a:extLst>
          </p:cNvPr>
          <p:cNvSpPr/>
          <p:nvPr/>
        </p:nvSpPr>
        <p:spPr>
          <a:xfrm>
            <a:off x="9951895" y="517062"/>
            <a:ext cx="200025" cy="192688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AAAE5BC-1D05-4FDA-8130-C71EE9E7D06E}"/>
              </a:ext>
            </a:extLst>
          </p:cNvPr>
          <p:cNvSpPr txBox="1"/>
          <p:nvPr/>
        </p:nvSpPr>
        <p:spPr>
          <a:xfrm>
            <a:off x="10145123" y="500220"/>
            <a:ext cx="722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Budget </a:t>
            </a:r>
            <a:r>
              <a:rPr lang="en-CA" sz="1000" baseline="30000" dirty="0"/>
              <a:t>(?)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3798B2B-7424-4BCC-A07E-265903FD6C8A}"/>
              </a:ext>
            </a:extLst>
          </p:cNvPr>
          <p:cNvSpPr/>
          <p:nvPr/>
        </p:nvSpPr>
        <p:spPr>
          <a:xfrm>
            <a:off x="9945235" y="928634"/>
            <a:ext cx="200025" cy="192688"/>
          </a:xfrm>
          <a:prstGeom prst="ellipse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02315AB-0184-4BB5-8292-960C5219D996}"/>
              </a:ext>
            </a:extLst>
          </p:cNvPr>
          <p:cNvSpPr txBox="1"/>
          <p:nvPr/>
        </p:nvSpPr>
        <p:spPr>
          <a:xfrm>
            <a:off x="10145123" y="890012"/>
            <a:ext cx="943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chemeClr val="accent1"/>
                </a:solidFill>
              </a:rPr>
              <a:t>Eco-service </a:t>
            </a:r>
            <a:r>
              <a:rPr lang="en-CA" sz="1000" b="1" baseline="30000" dirty="0">
                <a:solidFill>
                  <a:schemeClr val="accent1"/>
                </a:solidFill>
              </a:rPr>
              <a:t>(?)</a:t>
            </a:r>
            <a:endParaRPr lang="en-CA" sz="1100" b="1" baseline="30000" dirty="0">
              <a:solidFill>
                <a:schemeClr val="accent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B8B360A-FAD1-43E1-BCE7-C08284E7EC3C}"/>
              </a:ext>
            </a:extLst>
          </p:cNvPr>
          <p:cNvSpPr/>
          <p:nvPr/>
        </p:nvSpPr>
        <p:spPr>
          <a:xfrm>
            <a:off x="11178782" y="877380"/>
            <a:ext cx="86312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900" dirty="0"/>
              <a:t>&lt;&lt; Weight </a:t>
            </a:r>
            <a:r>
              <a:rPr lang="en-CA" sz="900" baseline="30000" dirty="0"/>
              <a:t>(?)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EDD6850-EC95-48BE-8F14-5D8AAB49D75D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B84115D-A45F-41D6-B6C7-2858A474BEE3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865CF52-A024-4E97-92FD-D9B97CEE3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50163"/>
              </p:ext>
            </p:extLst>
          </p:nvPr>
        </p:nvGraphicFramePr>
        <p:xfrm>
          <a:off x="2090632" y="4907313"/>
          <a:ext cx="7769728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4" name="Rectangle 143">
            <a:extLst>
              <a:ext uri="{FF2B5EF4-FFF2-40B4-BE49-F238E27FC236}">
                <a16:creationId xmlns:a16="http://schemas.microsoft.com/office/drawing/2014/main" id="{679FADCC-AAB2-49FD-81CB-68C053386E8B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0895AE-5613-41C2-94CF-56983707D053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Arrow: Pentagon 145">
            <a:extLst>
              <a:ext uri="{FF2B5EF4-FFF2-40B4-BE49-F238E27FC236}">
                <a16:creationId xmlns:a16="http://schemas.microsoft.com/office/drawing/2014/main" id="{E43CFBA0-5A3A-4C60-A1A4-6FE14339C142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7E0F9B-DBAF-4E1A-A7A2-9BCD6A58D18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ED9B629-02D4-4950-81D6-314CB8F022B6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091B5E8-3952-4D3D-B1AB-CC36BB6CF4CC}"/>
              </a:ext>
            </a:extLst>
          </p:cNvPr>
          <p:cNvGrpSpPr/>
          <p:nvPr/>
        </p:nvGrpSpPr>
        <p:grpSpPr>
          <a:xfrm>
            <a:off x="11785145" y="1844346"/>
            <a:ext cx="297618" cy="254021"/>
            <a:chOff x="5579169" y="1869065"/>
            <a:chExt cx="583439" cy="511413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2488AE6-A123-439B-BBE5-7C6A87969B99}"/>
                </a:ext>
              </a:extLst>
            </p:cNvPr>
            <p:cNvSpPr/>
            <p:nvPr/>
          </p:nvSpPr>
          <p:spPr>
            <a:xfrm>
              <a:off x="5579169" y="1869065"/>
              <a:ext cx="583439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%</a:t>
              </a:r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6FFC5AFC-F829-4D47-88E5-B6BCF0126455}"/>
                </a:ext>
              </a:extLst>
            </p:cNvPr>
            <p:cNvSpPr/>
            <p:nvPr/>
          </p:nvSpPr>
          <p:spPr>
            <a:xfrm rot="10800000">
              <a:off x="6009394" y="2027171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E7692275-0B44-43BA-86F2-444007D99EE2}"/>
              </a:ext>
            </a:extLst>
          </p:cNvPr>
          <p:cNvSpPr txBox="1"/>
          <p:nvPr/>
        </p:nvSpPr>
        <p:spPr>
          <a:xfrm>
            <a:off x="10843267" y="1848247"/>
            <a:ext cx="832644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6000" rtlCol="0">
            <a:spAutoFit/>
          </a:bodyPr>
          <a:lstStyle/>
          <a:p>
            <a:r>
              <a:rPr lang="en-CA" sz="1000" dirty="0">
                <a:solidFill>
                  <a:schemeClr val="bg1">
                    <a:lumMod val="75000"/>
                  </a:schemeClr>
                </a:solidFill>
              </a:rPr>
              <a:t>-35%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F9EC0-AFD4-408E-9ED8-69159AFED9AF}"/>
              </a:ext>
            </a:extLst>
          </p:cNvPr>
          <p:cNvGrpSpPr/>
          <p:nvPr/>
        </p:nvGrpSpPr>
        <p:grpSpPr>
          <a:xfrm>
            <a:off x="6643561" y="5489371"/>
            <a:ext cx="3331623" cy="1067835"/>
            <a:chOff x="6643561" y="5489371"/>
            <a:chExt cx="3331623" cy="106783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0FB5503-FF95-46E4-BD36-9236637D6A72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Selection,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0855E9-612A-4AF6-AD96-864D04F5798E}"/>
                </a:ext>
              </a:extLst>
            </p:cNvPr>
            <p:cNvCxnSpPr>
              <a:cxnSpLocks/>
              <a:stCxn id="134" idx="3"/>
              <a:endCxn id="126" idx="1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DCA376D-D189-45E8-B372-9C4826597C1B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47F9099-548E-4403-9850-2D8593E3117A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073F8C56-DE8D-4931-8D1F-B4F864D5C76D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44DA2D1-BFD1-450E-B3AD-6CF159990B7E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DB3FCE0-28C2-4C56-9673-50371D130768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E73028FF-BA60-4647-BC72-E01531C38F42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9BB765CB-4539-41BF-A8CF-9AAAEDCD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54178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31FA3C4-D518-40EE-A46E-035EEBE3D3A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8FA1923-13D3-457B-AA10-5C5B788AE2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D08E7F8-F3FB-4F53-A894-458A2935621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E66D2F8E-4EDE-416E-917B-5A667B8FD21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116274-7CF3-4246-A736-C87A126E1E5E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BE25E7-C4B5-4F25-8027-F7CF4507781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54829AF-7EC3-457A-8414-24EAF8A4E670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BF93C-F961-4E06-9FA1-3AF7793F1B6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2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3,840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10523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6451C4C1-D32A-4DBC-90A2-0A2C447479F6}"/>
              </a:ext>
            </a:extLst>
          </p:cNvPr>
          <p:cNvSpPr/>
          <p:nvPr/>
        </p:nvSpPr>
        <p:spPr>
          <a:xfrm>
            <a:off x="8272553" y="761317"/>
            <a:ext cx="1538164" cy="23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BMP Layers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3F5BC9F0-C2FC-48B7-AD34-11FD6A5DF9A0}"/>
              </a:ext>
            </a:extLst>
          </p:cNvPr>
          <p:cNvSpPr/>
          <p:nvPr/>
        </p:nvSpPr>
        <p:spPr>
          <a:xfrm rot="10800000">
            <a:off x="9680101" y="848164"/>
            <a:ext cx="80849" cy="6647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0C9621-0048-4543-AD31-28AA9B469988}"/>
              </a:ext>
            </a:extLst>
          </p:cNvPr>
          <p:cNvGraphicFramePr>
            <a:graphicFrameLocks noGrp="1"/>
          </p:cNvGraphicFramePr>
          <p:nvPr/>
        </p:nvGraphicFramePr>
        <p:xfrm>
          <a:off x="8275836" y="997386"/>
          <a:ext cx="1530386" cy="11964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9545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090841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   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38308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algn="l"/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38830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96DD4-2A7A-4F6F-A4B5-0655ED15DEE8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9BDE6E0-9016-4696-97BB-586CB703E5FC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B7B505F-B669-4EDA-9E54-A5EC7C25D28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D244BDB-C67E-4C5B-8122-C79F58FBD68F}"/>
              </a:ext>
            </a:extLst>
          </p:cNvPr>
          <p:cNvSpPr/>
          <p:nvPr/>
        </p:nvSpPr>
        <p:spPr>
          <a:xfrm>
            <a:off x="8763770" y="1045626"/>
            <a:ext cx="252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ED91F1-551C-4379-816A-335C1367C215}"/>
              </a:ext>
            </a:extLst>
          </p:cNvPr>
          <p:cNvSpPr/>
          <p:nvPr/>
        </p:nvSpPr>
        <p:spPr>
          <a:xfrm>
            <a:off x="8763770" y="1363128"/>
            <a:ext cx="252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4E4AF3-DBB8-4F73-82DB-E9B53B5F5132}"/>
              </a:ext>
            </a:extLst>
          </p:cNvPr>
          <p:cNvSpPr/>
          <p:nvPr/>
        </p:nvSpPr>
        <p:spPr>
          <a:xfrm>
            <a:off x="8835770" y="1652461"/>
            <a:ext cx="144000" cy="14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51F3A1-741A-419B-811F-B73A795121D0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7A0F97-360B-4D7D-B099-488899F333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9E26F-D09E-4299-B816-F4FA2F9A8422}"/>
              </a:ext>
            </a:extLst>
          </p:cNvPr>
          <p:cNvGrpSpPr/>
          <p:nvPr/>
        </p:nvGrpSpPr>
        <p:grpSpPr>
          <a:xfrm>
            <a:off x="2362292" y="1401298"/>
            <a:ext cx="3700709" cy="1239492"/>
            <a:chOff x="2393071" y="973851"/>
            <a:chExt cx="3700709" cy="1239492"/>
          </a:xfrm>
        </p:grpSpPr>
        <p:sp>
          <p:nvSpPr>
            <p:cNvPr id="84" name="Speech Bubble: Rectangle 83">
              <a:extLst>
                <a:ext uri="{FF2B5EF4-FFF2-40B4-BE49-F238E27FC236}">
                  <a16:creationId xmlns:a16="http://schemas.microsoft.com/office/drawing/2014/main" id="{2A3A5FBE-101E-49B3-A737-64665F7E879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overview tool summarizes selected BMP(s) in each LSD or Parcel and their cost(s) and effectiveness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BA79F2-1BA1-4735-8888-C261F57C2CF3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AACF-54A7-41AD-AA7A-4E45CD196656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F7B3008-2FE9-4A24-A733-C993E57A3854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overview”, show introduction of BMP selection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directly start from this tool without running Intelligent BMP selection tool</a:t>
            </a:r>
          </a:p>
        </p:txBody>
      </p:sp>
    </p:spTree>
    <p:extLst>
      <p:ext uri="{BB962C8B-B14F-4D97-AF65-F5344CB8AC3E}">
        <p14:creationId xmlns:p14="http://schemas.microsoft.com/office/powerpoint/2010/main" val="36359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87486"/>
              </p:ext>
            </p:extLst>
          </p:nvPr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7901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923012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316713"/>
            <a:ext cx="231665" cy="1509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65204"/>
              </p:ext>
            </p:extLst>
          </p:nvPr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3355051-0459-46B9-B0D8-0EAD5F443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75106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A3AF1C90-4546-40C1-B894-D30DE9C6C9EC}"/>
              </a:ext>
            </a:extLst>
          </p:cNvPr>
          <p:cNvGrpSpPr/>
          <p:nvPr/>
        </p:nvGrpSpPr>
        <p:grpSpPr>
          <a:xfrm>
            <a:off x="6481408" y="2193794"/>
            <a:ext cx="5589492" cy="1151411"/>
            <a:chOff x="6481408" y="2193794"/>
            <a:chExt cx="5589492" cy="115141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B79973A-2BFA-444E-B246-BD01E634D7D4}"/>
                </a:ext>
              </a:extLst>
            </p:cNvPr>
            <p:cNvSpPr/>
            <p:nvPr/>
          </p:nvSpPr>
          <p:spPr>
            <a:xfrm>
              <a:off x="9349156" y="2333146"/>
              <a:ext cx="2721744" cy="10120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Overview map will show location for each BMP type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2 or more field BMPs are applied to same LSD or parcel, use multiple BMP symbol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5420C56-FE50-42EC-A46F-508B485043F7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 flipV="1">
              <a:off x="9041029" y="2193794"/>
              <a:ext cx="308127" cy="645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C31B77-5249-4702-9EA9-84C393128E5C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>
              <a:off x="6481408" y="2839176"/>
              <a:ext cx="2867748" cy="132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6928FA-33AF-4FC5-992D-5960C087D193}"/>
              </a:ext>
            </a:extLst>
          </p:cNvPr>
          <p:cNvGrpSpPr/>
          <p:nvPr/>
        </p:nvGrpSpPr>
        <p:grpSpPr>
          <a:xfrm>
            <a:off x="7331597" y="4531078"/>
            <a:ext cx="4745144" cy="1225670"/>
            <a:chOff x="7072936" y="5366484"/>
            <a:chExt cx="4745144" cy="12256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F2610-0669-4174-8FF8-DDEF71FEA3F5}"/>
                </a:ext>
              </a:extLst>
            </p:cNvPr>
            <p:cNvSpPr/>
            <p:nvPr/>
          </p:nvSpPr>
          <p:spPr>
            <a:xfrm>
              <a:off x="8626861" y="5366484"/>
              <a:ext cx="3191219" cy="12256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Table summarize BMP in each LSD or parcel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multiple field BMPs applied, separate them using comma “,”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Summarize BMP affecting area in bracket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Identify baseline if this BMP is included in baseline condition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1A8B76-1120-4AE0-AD74-343B0B68752C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2936" y="5979319"/>
              <a:ext cx="1553925" cy="365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6B5461-7202-4D04-A0F0-0DD7D07BD117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BB9C49D-303F-45B4-80BB-A27D3CE5D396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4E846-9E52-4C2D-930A-3AA6C3F34F7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206CEE9-9FBB-48E4-A4B4-B62A8D4658CA}"/>
                </a:ext>
              </a:extLst>
            </p:cNvPr>
            <p:cNvCxnSpPr>
              <a:cxnSpLocks/>
              <a:stCxn id="111" idx="3"/>
              <a:endCxn id="100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8C91E-FA95-4384-BE63-7998273F7AD6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67871CD-3424-4549-A92D-F453951C6CC5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137446-2A90-4D23-A45D-B759358B49A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DAE6FF7-F748-4B7D-B55A-7572331477B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20655-90C3-4DEE-A1F8-5950B153AB2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F188E-908B-4455-B0AF-6BB57619DB1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C13765-E5AD-4C5D-8A3C-9C24C714EB5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E3C495-6B41-4D03-92EC-D60162D31F1B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2323AC-EE61-4DFB-B34D-4E005DF4C668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3CF61C6-B5B2-46AA-B557-16926113C6A5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226E64-EC22-4DEB-A024-E82ABA3D217E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1EC4D9-F3CE-4201-A475-6DEB3668C9E2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481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10871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9488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CF058F-9AF3-4750-B02B-E5F782242EF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75708A6-A49D-4949-88B5-AB590F2F9A4F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041347D-0D5C-4748-9F30-086B77EB9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455209"/>
              </p:ext>
            </p:extLst>
          </p:nvPr>
        </p:nvGraphicFramePr>
        <p:xfrm>
          <a:off x="2090632" y="4907313"/>
          <a:ext cx="7769728" cy="193941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746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856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672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A857A7-7E32-464F-AE0F-09CD54EACF1F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3C9CEA-BEEC-4259-A7D7-CD01264942FD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43CA9-9802-44E9-A1B5-981B3456AD8E}"/>
              </a:ext>
            </a:extLst>
          </p:cNvPr>
          <p:cNvGrpSpPr/>
          <p:nvPr/>
        </p:nvGrpSpPr>
        <p:grpSpPr>
          <a:xfrm>
            <a:off x="6318466" y="3640388"/>
            <a:ext cx="3721357" cy="1133212"/>
            <a:chOff x="6318466" y="3640388"/>
            <a:chExt cx="3721357" cy="1133212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75F664-3B3E-4125-AA87-ADDDC9092319}"/>
                </a:ext>
              </a:extLst>
            </p:cNvPr>
            <p:cNvSpPr/>
            <p:nvPr/>
          </p:nvSpPr>
          <p:spPr>
            <a:xfrm>
              <a:off x="6318466" y="3640388"/>
              <a:ext cx="3112765" cy="1133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summary table summarize all BMPs effectiveness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– Effectiveness type with unit in bracket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Value – Effectiveness value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F5735B-A6C9-4247-9464-C4D64AD4A26A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9431231" y="4206994"/>
              <a:ext cx="608592" cy="365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A8290-4119-4DAC-9469-620F2D1466ED}"/>
              </a:ext>
            </a:extLst>
          </p:cNvPr>
          <p:cNvGrpSpPr/>
          <p:nvPr/>
        </p:nvGrpSpPr>
        <p:grpSpPr>
          <a:xfrm>
            <a:off x="7183759" y="1603294"/>
            <a:ext cx="3598541" cy="1578254"/>
            <a:chOff x="7183759" y="1603294"/>
            <a:chExt cx="3598541" cy="157825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51E88B-0937-4EB4-B3CA-EBF88C4F6810}"/>
                </a:ext>
              </a:extLst>
            </p:cNvPr>
            <p:cNvSpPr/>
            <p:nvPr/>
          </p:nvSpPr>
          <p:spPr>
            <a:xfrm>
              <a:off x="7183759" y="1793441"/>
              <a:ext cx="3112765" cy="138810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BMP summary table summarize all BMPs applied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Count – LSD or Parcel, or structure BMP count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Area – BMP affected area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Cost – Total cost of this BMP type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F39BB8-5C5B-41BE-B5CC-773B6BF1895D}"/>
                </a:ext>
              </a:extLst>
            </p:cNvPr>
            <p:cNvCxnSpPr>
              <a:stCxn id="81" idx="3"/>
            </p:cNvCxnSpPr>
            <p:nvPr/>
          </p:nvCxnSpPr>
          <p:spPr>
            <a:xfrm flipV="1">
              <a:off x="10296524" y="1603294"/>
              <a:ext cx="485776" cy="884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ECFA8B-00B1-45CE-B9BE-137BE9CB57B8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7A7813E-1639-4C84-B628-FF77EF3C4F9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Export button will export current BMP location in a shapefile, BMP effectiveness and costs will be saved in the attribute table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432E1B3-5904-4874-A376-436609DA3788}"/>
                </a:ext>
              </a:extLst>
            </p:cNvPr>
            <p:cNvCxnSpPr>
              <a:cxnSpLocks/>
              <a:stCxn id="111" idx="3"/>
              <a:endCxn id="99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671C86C-FCCD-4727-92BB-FB3624176019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CBAEC4-F7AE-47D1-96C8-B47282C671F2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2FEFFD28-739B-46B2-9B0A-1D515A7373F7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FBB24F0-2CC8-441D-B825-04480BCD888A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A7969D-0F0E-420E-BF0D-A48BA8E2508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19A168E1-F8D2-42B0-BF12-DD1C57092521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F8F65B5-CECB-4E63-B362-B2C6C50A0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1030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B3C4CE4F-DC83-4CCA-AD11-7A6B25D0F57A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8ABFDD-51B9-426E-A654-600C06F62C9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CAF486-4CE3-4124-BE93-0C98BA2194B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AC12BA8B-F47B-4156-A908-63D082D7D30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BDB20A-13D7-4447-BAB2-6931942CBE50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161330-05E8-4D23-966C-04791DAAF5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3BBB66-E307-40BC-9054-4D5DE1800D0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703F96-FA1C-46DF-BBC3-229F0B5FAD87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9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272289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00C6CD-ADCC-4365-A9EE-BCEAC856E2C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16C5DB-13F1-4478-8A25-E3160A679E9A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ABC5C9-3EA9-4AD8-B6C0-34FEE8564F2A}"/>
              </a:ext>
            </a:extLst>
          </p:cNvPr>
          <p:cNvGrpSpPr/>
          <p:nvPr/>
        </p:nvGrpSpPr>
        <p:grpSpPr>
          <a:xfrm>
            <a:off x="5671327" y="4183555"/>
            <a:ext cx="3112765" cy="1115257"/>
            <a:chOff x="5671327" y="4183555"/>
            <a:chExt cx="3112765" cy="11152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9D86EF-2E11-4E1D-A0C0-145AAAF4682F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Manual BMP selection tool also support chart and table view with same control mechanism as Intelligent selection tool</a:t>
              </a:r>
            </a:p>
            <a:p>
              <a:endParaRPr lang="en-CA" sz="12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A9395D-BAB5-4FC0-BDE3-4FE9D0338E58}"/>
                </a:ext>
              </a:extLst>
            </p:cNvPr>
            <p:cNvCxnSpPr>
              <a:stCxn id="79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6B204CC-1DA7-4046-B97B-8ED251422FA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46C9E3-4324-479E-8947-5116F86D59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C5C3E447-04F0-40F3-8158-5BD903FC49B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C34F0F-F712-4F59-965A-65412FF20399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14A879-A5FA-4B92-87CB-B58B76359CA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9C370CD-0117-46FA-81CA-B7F54AFFE02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713D5C5-9982-45FF-B44B-D4F1133A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54718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8BFDB-5CCC-4094-838C-054BC2AA524F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59281B-3D41-4E9C-B70B-72931F34498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57A8E89-AD04-45E5-A660-CC510DE1B28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ABDC68B-F984-4025-9F85-0460D478EB0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F5B165-0570-4AE7-9E0B-FF400EEE5206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10D1B8-E284-4EB5-9091-9312844AC6B4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D86FC2-6D38-4CC2-8C72-1EC2F2B96C0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0FAD55-E3DF-422E-A3E3-EFD873D8FCC5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9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00C6CD-ADCC-4365-A9EE-BCEAC856E2CE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16C5DB-13F1-4478-8A25-E3160A679E9A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E693724-C71A-48C3-8985-368704152003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F7A2E-C95A-468B-BE2C-6B60A3AF2AC3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B755215-14B4-41E5-B798-267C1241416D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6B204CC-1DA7-4046-B97B-8ED251422FA8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46C9E3-4324-479E-8947-5116F86D591B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C5C3E447-04F0-40F3-8158-5BD903FC49B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EC34F0F-F712-4F59-965A-65412FF20399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D14A879-A5FA-4B92-87CB-B58B76359CA1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49C370CD-0117-46FA-81CA-B7F54AFFE02B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22CF4186-25BC-42B4-A2C0-6C72A7FB8A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38992-CC74-4439-B782-A07CB83DCBF0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78" name="Speech Bubble: Rectangle 77">
              <a:extLst>
                <a:ext uri="{FF2B5EF4-FFF2-40B4-BE49-F238E27FC236}">
                  <a16:creationId xmlns:a16="http://schemas.microsoft.com/office/drawing/2014/main" id="{1DD980C1-C887-483D-9645-BEBA0DA8133E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F1E8FE-960A-4D5B-B9B9-A260AB413A2D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3B485-8FFB-4D26-BD30-738B375FFB95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B916E6-EE6A-4CEC-94B4-7A9D38002BD0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607923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280169B-F1E0-4FE0-950D-254EDB39EA58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D0625EE5-63E6-4A10-9D89-BFD969636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481503"/>
              </p:ext>
            </p:extLst>
          </p:nvPr>
        </p:nvGraphicFramePr>
        <p:xfrm>
          <a:off x="2090632" y="4907314"/>
          <a:ext cx="7769728" cy="19409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1614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8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7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B911E9-BE26-4958-B641-162C1C022FCB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ADAC3BE-1ED8-495B-B3E6-C9357F4F9FA4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214CE08-3307-41F8-B9BE-1BB5E593A476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945978B-1CBD-4923-B746-B46EBC876626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67098D-8530-4C4D-8ADD-2DC1325214EE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E381C72-891C-4359-95E7-646AFAC03F33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0DC2F8D-E9BD-4CE1-9CC8-5E76C0152982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03E0C-02CC-4057-9784-D1678BBDFBBF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03824CB4-1003-46D4-A3C4-6BF8DE269900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A8434F0A-9BD0-463C-BE9F-5FD1FEA0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3533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2436FB-0C7E-4BD9-80B8-166CCA5AFED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42CB93-F6AE-4520-904F-120AE8FB6B4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34E160-E818-450C-B917-FD6B12B8ABB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667FD544-BF23-485C-B40A-032200C4881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45BA96-5D51-4DEE-BFB4-33A965335DD1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DD9D92-555D-4CE7-AA8A-96162CC21D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867FBD-2A6C-4FEC-91FA-8BE81CE14275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EC832CD-F3C8-427A-A45A-9F2F5A7F3D7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40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33730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Watershed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1692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0C84850-F404-4240-99A1-5C4343AAE3E7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1D500-5D57-4775-8008-C729B3DACB3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665C4C-C9CD-45B9-8FFF-9E1012137492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ED7D85-F3E2-436A-AE98-93AD8CA0073A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78C80F3-B8E0-41B7-B650-B6C07C450655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FD743D4-21C0-49C6-AD51-C1675FAE81B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0F0ED76-94A1-41FB-B689-EC5BE88C01A8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A1C9E6F-7F6D-471E-A56A-537C5AE085B8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B9BCF1-3658-410B-9472-26E6F409AE0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7DDB270-FAB3-4881-B5C4-5CC47B1EF1F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E9F4B4-3E2D-428C-89A5-8AE4DD621F56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AFE60A6D-BC6C-4193-BE19-71EFC3C28827}"/>
              </a:ext>
            </a:extLst>
          </p:cNvPr>
          <p:cNvSpPr/>
          <p:nvPr/>
        </p:nvSpPr>
        <p:spPr>
          <a:xfrm>
            <a:off x="8223788" y="1159322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276D431-017F-49CE-A27B-F11999CC671C}"/>
              </a:ext>
            </a:extLst>
          </p:cNvPr>
          <p:cNvSpPr/>
          <p:nvPr/>
        </p:nvSpPr>
        <p:spPr>
          <a:xfrm>
            <a:off x="9044771" y="1163807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D725563-BD5B-494C-AA3F-DED299A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34465"/>
              </p:ext>
            </p:extLst>
          </p:nvPr>
        </p:nvGraphicFramePr>
        <p:xfrm>
          <a:off x="2090632" y="4907313"/>
          <a:ext cx="7769728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40C533B6-D11A-42BB-BA49-F31B349A0332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2547C16-A870-455D-8405-AAA2B7EBAC08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9867E-9835-41E2-B7BD-B05293BB4394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E919723-B991-41C8-BB82-C881D7F12837}"/>
              </a:ext>
            </a:extLst>
          </p:cNvPr>
          <p:cNvGrpSpPr/>
          <p:nvPr/>
        </p:nvGrpSpPr>
        <p:grpSpPr>
          <a:xfrm>
            <a:off x="8223786" y="790753"/>
            <a:ext cx="756000" cy="236069"/>
            <a:chOff x="6600137" y="1869065"/>
            <a:chExt cx="673312" cy="511413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FAA9F56-7C86-4207-91D4-589CC876458C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800" dirty="0"/>
                <a:t>Municipality</a:t>
              </a:r>
              <a:endParaRPr lang="en-CA" sz="1000" dirty="0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8CF5554-713C-4B41-A4CE-520FDE01945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CA651E-0BAB-4D9A-A153-DE9AE08307AF}"/>
              </a:ext>
            </a:extLst>
          </p:cNvPr>
          <p:cNvGrpSpPr/>
          <p:nvPr/>
        </p:nvGrpSpPr>
        <p:grpSpPr>
          <a:xfrm>
            <a:off x="9037459" y="789882"/>
            <a:ext cx="756000" cy="236069"/>
            <a:chOff x="6600137" y="1869065"/>
            <a:chExt cx="673312" cy="511413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43837DB-E8AC-4A13-B1D5-703A593CBF7C}"/>
                </a:ext>
              </a:extLst>
            </p:cNvPr>
            <p:cNvSpPr/>
            <p:nvPr/>
          </p:nvSpPr>
          <p:spPr>
            <a:xfrm>
              <a:off x="6600137" y="1869065"/>
              <a:ext cx="673312" cy="5114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CA" sz="800" dirty="0" err="1"/>
                <a:t>Subwatershed</a:t>
              </a:r>
              <a:endParaRPr lang="en-CA" sz="1000" dirty="0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B16C40A8-06FC-4C4B-A7A2-8159310D5C6A}"/>
                </a:ext>
              </a:extLst>
            </p:cNvPr>
            <p:cNvSpPr/>
            <p:nvPr/>
          </p:nvSpPr>
          <p:spPr>
            <a:xfrm rot="10800000">
              <a:off x="7194224" y="2042940"/>
              <a:ext cx="64125" cy="1559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B70AA40-5567-4B8E-83EC-BF376AE7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28972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EDC1432-FA59-4163-ADF6-0E1811072DD2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8034F-AA29-49E7-8BCC-72142BD84E22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5F003D9-D0E0-423B-9F08-C9AA89C381B1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D0DF449A-1998-4E82-90E8-27DBBC7E7E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EC0F90-6C5A-4478-B8DA-A564938A65B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73D26D-8C04-451D-BAD5-6A5BC333A0E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F8CF92-8EDD-4958-A8FC-48CA48CA6818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EAA413-0580-4655-87C7-DDAE36BB0FC0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761355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Register Your Farm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18EE203-6E16-4DF1-B88E-41A392EEF578}"/>
              </a:ext>
            </a:extLst>
          </p:cNvPr>
          <p:cNvSpPr/>
          <p:nvPr/>
        </p:nvSpPr>
        <p:spPr>
          <a:xfrm>
            <a:off x="6103071" y="5573057"/>
            <a:ext cx="1362886" cy="253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chemeClr val="accent1"/>
                </a:solidFill>
              </a:rPr>
              <a:t>Manager login &gt;&gt;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A57595-FD4D-4D12-8840-92E9EEEC3E2F}"/>
              </a:ext>
            </a:extLst>
          </p:cNvPr>
          <p:cNvGrpSpPr/>
          <p:nvPr/>
        </p:nvGrpSpPr>
        <p:grpSpPr>
          <a:xfrm>
            <a:off x="7263364" y="5759710"/>
            <a:ext cx="3376793" cy="770731"/>
            <a:chOff x="3003019" y="4380440"/>
            <a:chExt cx="3376793" cy="7707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453A293-8FB9-4AEE-9F42-041A6E369E70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Manger user can click here to switch to manager login page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911506-4613-4CB2-9328-356038E4C8FF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Farmer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Register Your Farm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6200B9-5B38-4EC5-81AB-E2DA3166EAA3}"/>
              </a:ext>
            </a:extLst>
          </p:cNvPr>
          <p:cNvGrpSpPr/>
          <p:nvPr/>
        </p:nvGrpSpPr>
        <p:grpSpPr>
          <a:xfrm>
            <a:off x="7465957" y="4177904"/>
            <a:ext cx="3781163" cy="884547"/>
            <a:chOff x="7465957" y="4177904"/>
            <a:chExt cx="3781163" cy="88454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8C1BCF-904A-45B0-88B7-49D48AC396CE}"/>
                </a:ext>
              </a:extLst>
            </p:cNvPr>
            <p:cNvSpPr/>
            <p:nvPr/>
          </p:nvSpPr>
          <p:spPr>
            <a:xfrm>
              <a:off x="8567429" y="4177904"/>
              <a:ext cx="2679691" cy="88454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When click on “Register Your Farm” button, login panel will float to left as next slide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D0CEA56-4192-4C59-82A3-BE8FC6333916}"/>
                </a:ext>
              </a:extLst>
            </p:cNvPr>
            <p:cNvCxnSpPr>
              <a:cxnSpLocks/>
              <a:stCxn id="15" idx="1"/>
              <a:endCxn id="22" idx="3"/>
            </p:cNvCxnSpPr>
            <p:nvPr/>
          </p:nvCxnSpPr>
          <p:spPr>
            <a:xfrm flipH="1">
              <a:off x="7465957" y="4620178"/>
              <a:ext cx="1101472" cy="93209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38778B2-BEE3-46AF-AAB5-220536E3A064}"/>
              </a:ext>
            </a:extLst>
          </p:cNvPr>
          <p:cNvSpPr/>
          <p:nvPr/>
        </p:nvSpPr>
        <p:spPr>
          <a:xfrm>
            <a:off x="6103071" y="5573057"/>
            <a:ext cx="1362886" cy="253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>
                <a:solidFill>
                  <a:schemeClr val="accent1"/>
                </a:solidFill>
              </a:rPr>
              <a:t>Manager login &gt;&gt;</a:t>
            </a:r>
          </a:p>
        </p:txBody>
      </p:sp>
    </p:spTree>
    <p:extLst>
      <p:ext uri="{BB962C8B-B14F-4D97-AF65-F5344CB8AC3E}">
        <p14:creationId xmlns:p14="http://schemas.microsoft.com/office/powerpoint/2010/main" val="281571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95FC8-C1EB-4CFE-B461-810E0ADB2562}"/>
              </a:ext>
            </a:extLst>
          </p:cNvPr>
          <p:cNvGrpSpPr/>
          <p:nvPr/>
        </p:nvGrpSpPr>
        <p:grpSpPr>
          <a:xfrm>
            <a:off x="147534" y="1847221"/>
            <a:ext cx="1457533" cy="246222"/>
            <a:chOff x="142875" y="1504949"/>
            <a:chExt cx="1457533" cy="2462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B6F7B9-B3E9-47FA-87B8-C1A369069D0B}"/>
                </a:ext>
              </a:extLst>
            </p:cNvPr>
            <p:cNvSpPr txBox="1"/>
            <p:nvPr/>
          </p:nvSpPr>
          <p:spPr>
            <a:xfrm>
              <a:off x="142875" y="1504950"/>
              <a:ext cx="1438275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First name 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0EF2D8-8C6D-4668-90C6-892A8953574C}"/>
                </a:ext>
              </a:extLst>
            </p:cNvPr>
            <p:cNvSpPr txBox="1"/>
            <p:nvPr/>
          </p:nvSpPr>
          <p:spPr>
            <a:xfrm>
              <a:off x="1352758" y="1504949"/>
              <a:ext cx="247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3E447A-1AD8-43A8-BB90-43FFE97B76E4}"/>
              </a:ext>
            </a:extLst>
          </p:cNvPr>
          <p:cNvGrpSpPr/>
          <p:nvPr/>
        </p:nvGrpSpPr>
        <p:grpSpPr>
          <a:xfrm>
            <a:off x="1681198" y="1847221"/>
            <a:ext cx="1485763" cy="246222"/>
            <a:chOff x="1676539" y="1504949"/>
            <a:chExt cx="1485763" cy="2462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C6599E-85B0-4A98-95A8-6A0FCEF1B507}"/>
                </a:ext>
              </a:extLst>
            </p:cNvPr>
            <p:cNvSpPr txBox="1"/>
            <p:nvPr/>
          </p:nvSpPr>
          <p:spPr>
            <a:xfrm>
              <a:off x="1676539" y="1504950"/>
              <a:ext cx="1438275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Last name *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A3BB01-1CEF-4290-ABF0-E058C9382024}"/>
                </a:ext>
              </a:extLst>
            </p:cNvPr>
            <p:cNvSpPr txBox="1"/>
            <p:nvPr/>
          </p:nvSpPr>
          <p:spPr>
            <a:xfrm>
              <a:off x="2914652" y="1504949"/>
              <a:ext cx="247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2985CA-1E05-4313-ABC0-18E7536FDDF2}"/>
              </a:ext>
            </a:extLst>
          </p:cNvPr>
          <p:cNvGrpSpPr/>
          <p:nvPr/>
        </p:nvGrpSpPr>
        <p:grpSpPr>
          <a:xfrm>
            <a:off x="147534" y="2228137"/>
            <a:ext cx="2971938" cy="246222"/>
            <a:chOff x="142875" y="1504949"/>
            <a:chExt cx="1457532" cy="24622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D8620E4-177E-4EF4-B0B3-F8B13B52AA18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Username *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E9100C-2C14-419F-801D-51BD33633E24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1F8F7C-2C5C-4168-B50B-B8E47ADEBFD7}"/>
              </a:ext>
            </a:extLst>
          </p:cNvPr>
          <p:cNvGrpSpPr/>
          <p:nvPr/>
        </p:nvGrpSpPr>
        <p:grpSpPr>
          <a:xfrm>
            <a:off x="147534" y="2603142"/>
            <a:ext cx="2971938" cy="246222"/>
            <a:chOff x="142875" y="1504949"/>
            <a:chExt cx="1457532" cy="24622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79EC78B-39EF-44D6-B610-254B99C46B36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A24C3D-F63C-4D53-B20B-2EC0F5FC71DF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A5D1B4-B72B-4FC5-9FE6-52E911DFB473}"/>
              </a:ext>
            </a:extLst>
          </p:cNvPr>
          <p:cNvGrpSpPr/>
          <p:nvPr/>
        </p:nvGrpSpPr>
        <p:grpSpPr>
          <a:xfrm>
            <a:off x="147534" y="2980826"/>
            <a:ext cx="2971938" cy="246222"/>
            <a:chOff x="142875" y="1504949"/>
            <a:chExt cx="1457532" cy="24622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5025797-1AE8-43A9-9D36-847DA2FD821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0E5A2C5-2039-4439-8EB3-BBEE99733353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A84B49E-D7D3-4205-851C-6A197C9F8E9D}"/>
              </a:ext>
            </a:extLst>
          </p:cNvPr>
          <p:cNvGrpSpPr/>
          <p:nvPr/>
        </p:nvGrpSpPr>
        <p:grpSpPr>
          <a:xfrm>
            <a:off x="147534" y="3798242"/>
            <a:ext cx="2971938" cy="246222"/>
            <a:chOff x="142875" y="1504949"/>
            <a:chExt cx="1457532" cy="2462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A61A3B-B5C7-4325-8E55-60F43B048613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Address 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7915B4-2F85-4A14-8C72-E16DEE8AC063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87B7203-C616-4596-A79A-6C625E48DD4D}"/>
              </a:ext>
            </a:extLst>
          </p:cNvPr>
          <p:cNvGrpSpPr/>
          <p:nvPr/>
        </p:nvGrpSpPr>
        <p:grpSpPr>
          <a:xfrm>
            <a:off x="147534" y="3390354"/>
            <a:ext cx="2971938" cy="246222"/>
            <a:chOff x="142875" y="1504949"/>
            <a:chExt cx="1457532" cy="24622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ED183EE-8E77-45EC-9955-FEA13B03FFB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Address 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1009F18-46D7-4D6E-8135-19557A9EF421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83FE784-1DCE-426E-AD18-907C46987778}"/>
              </a:ext>
            </a:extLst>
          </p:cNvPr>
          <p:cNvGrpSpPr/>
          <p:nvPr/>
        </p:nvGrpSpPr>
        <p:grpSpPr>
          <a:xfrm>
            <a:off x="147534" y="4181045"/>
            <a:ext cx="2971938" cy="246222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2045BE2-75B0-46F6-9BB6-C7B855BA8F1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City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C9F8E68-CBC5-4812-8D55-577789C010F7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6B9AFC7-8D1D-4C4B-95DE-44121952A86E}"/>
              </a:ext>
            </a:extLst>
          </p:cNvPr>
          <p:cNvSpPr txBox="1"/>
          <p:nvPr/>
        </p:nvSpPr>
        <p:spPr>
          <a:xfrm>
            <a:off x="147534" y="4588934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2369D81-9087-49E9-90F9-8AAFA91F872E}"/>
              </a:ext>
            </a:extLst>
          </p:cNvPr>
          <p:cNvSpPr txBox="1"/>
          <p:nvPr/>
        </p:nvSpPr>
        <p:spPr>
          <a:xfrm>
            <a:off x="1695419" y="4588934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id="{5C8F58DC-6A02-4788-8FC2-EB4C9CAD28F4}"/>
              </a:ext>
            </a:extLst>
          </p:cNvPr>
          <p:cNvSpPr/>
          <p:nvPr/>
        </p:nvSpPr>
        <p:spPr>
          <a:xfrm rot="5400000">
            <a:off x="1438380" y="465370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id="{C8677938-96C6-4423-9F81-164FF0C0B2A7}"/>
              </a:ext>
            </a:extLst>
          </p:cNvPr>
          <p:cNvSpPr/>
          <p:nvPr/>
        </p:nvSpPr>
        <p:spPr>
          <a:xfrm rot="5400000">
            <a:off x="2944314" y="46477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F10E3D-2934-49ED-A721-78A9D25700A2}"/>
              </a:ext>
            </a:extLst>
          </p:cNvPr>
          <p:cNvSpPr txBox="1"/>
          <p:nvPr/>
        </p:nvSpPr>
        <p:spPr>
          <a:xfrm>
            <a:off x="119166" y="1556672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Next to farm &gt;&gt;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008471-0DF1-4ADE-8DF3-6E85F0D3C1F3}"/>
              </a:ext>
            </a:extLst>
          </p:cNvPr>
          <p:cNvGrpSpPr/>
          <p:nvPr/>
        </p:nvGrpSpPr>
        <p:grpSpPr>
          <a:xfrm>
            <a:off x="2433638" y="5655407"/>
            <a:ext cx="3662362" cy="884548"/>
            <a:chOff x="2433638" y="5655407"/>
            <a:chExt cx="3662362" cy="88454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98C678-7B00-4C0E-852E-8DBC88FCF254}"/>
                </a:ext>
              </a:extLst>
            </p:cNvPr>
            <p:cNvSpPr/>
            <p:nvPr/>
          </p:nvSpPr>
          <p:spPr>
            <a:xfrm>
              <a:off x="3416309" y="5655407"/>
              <a:ext cx="2679691" cy="88454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fill all necessary information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can click “Next to farm &gt;&gt;” to select user’s parcel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4E1FC84-2462-4144-9FFC-3C1950A8FC0B}"/>
                </a:ext>
              </a:extLst>
            </p:cNvPr>
            <p:cNvCxnSpPr>
              <a:stCxn id="37" idx="1"/>
              <a:endCxn id="17" idx="3"/>
            </p:cNvCxnSpPr>
            <p:nvPr/>
          </p:nvCxnSpPr>
          <p:spPr>
            <a:xfrm flipH="1">
              <a:off x="2433638" y="6097681"/>
              <a:ext cx="982671" cy="4422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373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047"/>
          <a:stretch/>
        </p:blipFill>
        <p:spPr>
          <a:xfrm>
            <a:off x="0" y="0"/>
            <a:ext cx="32861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5922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F10E3D-2934-49ED-A721-78A9D25700A2}"/>
              </a:ext>
            </a:extLst>
          </p:cNvPr>
          <p:cNvSpPr txBox="1"/>
          <p:nvPr/>
        </p:nvSpPr>
        <p:spPr>
          <a:xfrm>
            <a:off x="119166" y="1556672"/>
            <a:ext cx="2938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Please select Legal Sub-Division(s) or Parcel(s)</a:t>
            </a:r>
            <a:endParaRPr lang="en-CA" sz="11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Submit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94630"/>
              </p:ext>
            </p:extLst>
          </p:nvPr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940CED-931B-4BBE-8809-85165494C0F2}"/>
              </a:ext>
            </a:extLst>
          </p:cNvPr>
          <p:cNvSpPr txBox="1"/>
          <p:nvPr/>
        </p:nvSpPr>
        <p:spPr>
          <a:xfrm>
            <a:off x="3562350" y="19050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map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F16332C-8FDE-4832-BCA6-FBBC795414B6}"/>
              </a:ext>
            </a:extLst>
          </p:cNvPr>
          <p:cNvSpPr txBox="1"/>
          <p:nvPr/>
        </p:nvSpPr>
        <p:spPr>
          <a:xfrm>
            <a:off x="209518" y="1900201"/>
            <a:ext cx="271392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</a:t>
            </a: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9F85765E-1ED7-4094-8C2E-7FD3CD11E667}"/>
              </a:ext>
            </a:extLst>
          </p:cNvPr>
          <p:cNvSpPr/>
          <p:nvPr/>
        </p:nvSpPr>
        <p:spPr>
          <a:xfrm rot="5400000">
            <a:off x="2679825" y="19510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BEE863-06EF-402F-9EC0-F0E3C5C28BF6}"/>
              </a:ext>
            </a:extLst>
          </p:cNvPr>
          <p:cNvSpPr/>
          <p:nvPr/>
        </p:nvSpPr>
        <p:spPr>
          <a:xfrm>
            <a:off x="852488" y="6009353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&lt;&lt; Back to profile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DBD50C3-C2E5-4105-81B8-8BE733E6DB4C}"/>
              </a:ext>
            </a:extLst>
          </p:cNvPr>
          <p:cNvSpPr txBox="1"/>
          <p:nvPr/>
        </p:nvSpPr>
        <p:spPr>
          <a:xfrm>
            <a:off x="119166" y="235450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Three (3) parcel(s) selected</a:t>
            </a:r>
            <a:endParaRPr lang="en-CA" sz="1100" b="1" baseline="30000" dirty="0">
              <a:solidFill>
                <a:srgbClr val="FF00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C0AD06-F839-4B55-B1B4-45E6FCC093F3}"/>
              </a:ext>
            </a:extLst>
          </p:cNvPr>
          <p:cNvGrpSpPr/>
          <p:nvPr/>
        </p:nvGrpSpPr>
        <p:grpSpPr>
          <a:xfrm>
            <a:off x="8972697" y="283862"/>
            <a:ext cx="1218677" cy="205437"/>
            <a:chOff x="6528872" y="1807230"/>
            <a:chExt cx="1795701" cy="4492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E5BEBA6-FF20-4416-B7F4-4338F9520DC2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717FEDE0-CC49-4410-B965-AF0CD16ED450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13CC198-5565-41EE-9AFC-D17C22552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84187"/>
              </p:ext>
            </p:extLst>
          </p:nvPr>
        </p:nvGraphicFramePr>
        <p:xfrm>
          <a:off x="8975674" y="489300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Boundary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70F4C87-4C00-4E57-B9FD-F15979AB20B1}"/>
              </a:ext>
            </a:extLst>
          </p:cNvPr>
          <p:cNvSpPr/>
          <p:nvPr/>
        </p:nvSpPr>
        <p:spPr>
          <a:xfrm>
            <a:off x="9276661" y="1184686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B3238FB-2847-4C66-A143-0AED275B4027}"/>
              </a:ext>
            </a:extLst>
          </p:cNvPr>
          <p:cNvSpPr/>
          <p:nvPr/>
        </p:nvSpPr>
        <p:spPr>
          <a:xfrm>
            <a:off x="9303390" y="875152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3494071-1FB8-4A2D-A398-C5239F4B55F9}"/>
              </a:ext>
            </a:extLst>
          </p:cNvPr>
          <p:cNvSpPr/>
          <p:nvPr/>
        </p:nvSpPr>
        <p:spPr>
          <a:xfrm>
            <a:off x="9308947" y="552893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E1E65C-8E03-46D9-8198-1B74FC486FDA}"/>
              </a:ext>
            </a:extLst>
          </p:cNvPr>
          <p:cNvGrpSpPr/>
          <p:nvPr/>
        </p:nvGrpSpPr>
        <p:grpSpPr>
          <a:xfrm>
            <a:off x="1357417" y="2023312"/>
            <a:ext cx="6130784" cy="3126092"/>
            <a:chOff x="1357417" y="2023312"/>
            <a:chExt cx="6130784" cy="312609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EA2AB9-5C01-4172-9CD8-7B71B762492C}"/>
                </a:ext>
              </a:extLst>
            </p:cNvPr>
            <p:cNvSpPr/>
            <p:nvPr/>
          </p:nvSpPr>
          <p:spPr>
            <a:xfrm>
              <a:off x="1392060" y="3597358"/>
              <a:ext cx="3658544" cy="155204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Default map is municipality map of Alberta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needs to specify municipality to zoom to specific municipality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parcel map will display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parcels are selected, indicated how many parcels have been selected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can select parcel from multiple Municipality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6541ACD-1CC2-4425-A948-6EBE87D03C6C}"/>
                </a:ext>
              </a:extLst>
            </p:cNvPr>
            <p:cNvCxnSpPr>
              <a:cxnSpLocks/>
              <a:stCxn id="40" idx="0"/>
              <a:endCxn id="82" idx="3"/>
            </p:cNvCxnSpPr>
            <p:nvPr/>
          </p:nvCxnSpPr>
          <p:spPr>
            <a:xfrm flipH="1" flipV="1">
              <a:off x="2923447" y="2023312"/>
              <a:ext cx="297885" cy="1574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99F697-A6F9-4F3C-B4A1-7CC771F498B0}"/>
                </a:ext>
              </a:extLst>
            </p:cNvPr>
            <p:cNvCxnSpPr>
              <a:cxnSpLocks/>
              <a:stCxn id="40" idx="3"/>
              <a:endCxn id="77" idx="0"/>
            </p:cNvCxnSpPr>
            <p:nvPr/>
          </p:nvCxnSpPr>
          <p:spPr>
            <a:xfrm flipV="1">
              <a:off x="5050604" y="3780040"/>
              <a:ext cx="2437597" cy="593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0D5E50-06BB-4D39-8DE5-B65A24768618}"/>
                </a:ext>
              </a:extLst>
            </p:cNvPr>
            <p:cNvCxnSpPr>
              <a:endCxn id="88" idx="2"/>
            </p:cNvCxnSpPr>
            <p:nvPr/>
          </p:nvCxnSpPr>
          <p:spPr>
            <a:xfrm flipH="1" flipV="1">
              <a:off x="1357417" y="2616119"/>
              <a:ext cx="1851969" cy="969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60B991-0252-4E1C-8A27-0712BF5791DB}"/>
              </a:ext>
            </a:extLst>
          </p:cNvPr>
          <p:cNvGrpSpPr/>
          <p:nvPr/>
        </p:nvGrpSpPr>
        <p:grpSpPr>
          <a:xfrm>
            <a:off x="2433638" y="6002793"/>
            <a:ext cx="2795587" cy="720658"/>
            <a:chOff x="2433638" y="6002793"/>
            <a:chExt cx="2795587" cy="72065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393FA85-D8BA-4E81-BC86-3C88423435D4}"/>
                </a:ext>
              </a:extLst>
            </p:cNvPr>
            <p:cNvSpPr/>
            <p:nvPr/>
          </p:nvSpPr>
          <p:spPr>
            <a:xfrm>
              <a:off x="3187134" y="6002793"/>
              <a:ext cx="2042091" cy="72065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selection is done, click “Submit” to submit application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E307AF8-D4AC-400F-8C36-C03098566A05}"/>
                </a:ext>
              </a:extLst>
            </p:cNvPr>
            <p:cNvCxnSpPr>
              <a:cxnSpLocks/>
              <a:stCxn id="59" idx="1"/>
              <a:endCxn id="17" idx="3"/>
            </p:cNvCxnSpPr>
            <p:nvPr/>
          </p:nvCxnSpPr>
          <p:spPr>
            <a:xfrm flipH="1">
              <a:off x="2433638" y="6363122"/>
              <a:ext cx="753496" cy="176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F655971-8B0C-475D-B5E1-7A7A561C76E0}"/>
              </a:ext>
            </a:extLst>
          </p:cNvPr>
          <p:cNvSpPr/>
          <p:nvPr/>
        </p:nvSpPr>
        <p:spPr>
          <a:xfrm>
            <a:off x="8833767" y="2994094"/>
            <a:ext cx="2368650" cy="7206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LSD will be automatic assigned to the user based on parcel-LSD overlapping relationship</a:t>
            </a:r>
          </a:p>
        </p:txBody>
      </p:sp>
    </p:spTree>
    <p:extLst>
      <p:ext uri="{BB962C8B-B14F-4D97-AF65-F5344CB8AC3E}">
        <p14:creationId xmlns:p14="http://schemas.microsoft.com/office/powerpoint/2010/main" val="54020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047"/>
          <a:stretch/>
        </p:blipFill>
        <p:spPr>
          <a:xfrm>
            <a:off x="0" y="0"/>
            <a:ext cx="32861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635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4F825-C681-4064-8B74-92256A330CC6}"/>
              </a:ext>
            </a:extLst>
          </p:cNvPr>
          <p:cNvSpPr/>
          <p:nvPr/>
        </p:nvSpPr>
        <p:spPr>
          <a:xfrm>
            <a:off x="852488" y="6416844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Submit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873002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519371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49403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09463" y="286594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351642"/>
            <a:ext cx="4218974" cy="4468469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940CED-931B-4BBE-8809-85165494C0F2}"/>
              </a:ext>
            </a:extLst>
          </p:cNvPr>
          <p:cNvSpPr txBox="1"/>
          <p:nvPr/>
        </p:nvSpPr>
        <p:spPr>
          <a:xfrm>
            <a:off x="3562350" y="19050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Base map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BBEE863-06EF-402F-9EC0-F0E3C5C28BF6}"/>
              </a:ext>
            </a:extLst>
          </p:cNvPr>
          <p:cNvSpPr/>
          <p:nvPr/>
        </p:nvSpPr>
        <p:spPr>
          <a:xfrm>
            <a:off x="852488" y="6009353"/>
            <a:ext cx="158115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&lt;&lt; Back to profile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282921"/>
            <a:ext cx="886139" cy="205439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010B5D8-0C53-401F-BD43-8AFB9BC7B658}"/>
              </a:ext>
            </a:extLst>
          </p:cNvPr>
          <p:cNvSpPr txBox="1"/>
          <p:nvPr/>
        </p:nvSpPr>
        <p:spPr>
          <a:xfrm>
            <a:off x="119166" y="1556672"/>
            <a:ext cx="2938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Please select Legal Sub-Division(s) or Parcel(s)</a:t>
            </a:r>
            <a:endParaRPr lang="en-CA" sz="1100" b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D29D92-A1F4-4572-B1F7-CD085F37E066}"/>
              </a:ext>
            </a:extLst>
          </p:cNvPr>
          <p:cNvSpPr txBox="1"/>
          <p:nvPr/>
        </p:nvSpPr>
        <p:spPr>
          <a:xfrm>
            <a:off x="209518" y="1900201"/>
            <a:ext cx="271392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</a:t>
            </a:r>
          </a:p>
        </p:txBody>
      </p:sp>
      <p:sp>
        <p:nvSpPr>
          <p:cNvPr id="47" name="Arrow: Chevron 46">
            <a:extLst>
              <a:ext uri="{FF2B5EF4-FFF2-40B4-BE49-F238E27FC236}">
                <a16:creationId xmlns:a16="http://schemas.microsoft.com/office/drawing/2014/main" id="{AF0D6BFF-005E-4F8C-8E22-00D0E9BF7F17}"/>
              </a:ext>
            </a:extLst>
          </p:cNvPr>
          <p:cNvSpPr/>
          <p:nvPr/>
        </p:nvSpPr>
        <p:spPr>
          <a:xfrm rot="5400000">
            <a:off x="2679825" y="1951009"/>
            <a:ext cx="80962" cy="116681"/>
          </a:xfrm>
          <a:prstGeom prst="chevron">
            <a:avLst>
              <a:gd name="adj" fmla="val 558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AF813-056F-4A6B-BAB5-E41F050ED163}"/>
              </a:ext>
            </a:extLst>
          </p:cNvPr>
          <p:cNvSpPr txBox="1"/>
          <p:nvPr/>
        </p:nvSpPr>
        <p:spPr>
          <a:xfrm>
            <a:off x="119166" y="235450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Three (3) parcel(s) selected</a:t>
            </a:r>
            <a:endParaRPr lang="en-CA" sz="1100" b="1" baseline="30000" dirty="0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E5D015-679D-48DC-8329-831E8ED4A029}"/>
              </a:ext>
            </a:extLst>
          </p:cNvPr>
          <p:cNvSpPr/>
          <p:nvPr/>
        </p:nvSpPr>
        <p:spPr>
          <a:xfrm>
            <a:off x="0" y="-13484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C01BAD-1B43-49DF-A711-125D1429B024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86E0BA1-F319-4209-8209-57A2D7D9E5F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C60CF68-C99F-4F43-87C9-DDA26F3DEEE6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Submit application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5CFA2C4-DDBA-42F9-871F-CFBC16A99EEA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B147A5A-575E-467C-A324-0910D535E978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123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application has been successfully submitted!</a:t>
              </a:r>
            </a:p>
            <a:p>
              <a:endParaRPr lang="en-CA" sz="1100" dirty="0"/>
            </a:p>
            <a:p>
              <a:r>
                <a:rPr lang="en-CA" sz="1100" dirty="0"/>
                <a:t>We will send you an email to </a:t>
              </a:r>
              <a:r>
                <a:rPr lang="en-CA" sz="1100" dirty="0">
                  <a:hlinkClick r:id="rId8"/>
                </a:rPr>
                <a:t>{address@email.com}</a:t>
              </a:r>
              <a:r>
                <a:rPr lang="en-CA" sz="1100" dirty="0"/>
                <a:t> shortly after verification. </a:t>
              </a:r>
              <a:endParaRPr lang="en-CA" sz="16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A8C9517-F737-4BB2-B735-859F197D439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7D99DF-1971-4977-92FE-B1744D45CFE4}"/>
              </a:ext>
            </a:extLst>
          </p:cNvPr>
          <p:cNvGrpSpPr/>
          <p:nvPr/>
        </p:nvGrpSpPr>
        <p:grpSpPr>
          <a:xfrm>
            <a:off x="7662557" y="1249179"/>
            <a:ext cx="4410277" cy="936996"/>
            <a:chOff x="7662557" y="1249179"/>
            <a:chExt cx="4410277" cy="9369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0EA9DD8-52F9-465E-B812-E2278BBB91A0}"/>
                </a:ext>
              </a:extLst>
            </p:cNvPr>
            <p:cNvSpPr/>
            <p:nvPr/>
          </p:nvSpPr>
          <p:spPr>
            <a:xfrm>
              <a:off x="8558486" y="1249179"/>
              <a:ext cx="3514348" cy="93699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Manager of the Municipality or Watershed will be notified when there is new application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Manager needs to verify Parcel selection and approve application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CC6F192-A250-45B1-BC92-F2D02AB744CA}"/>
                </a:ext>
              </a:extLst>
            </p:cNvPr>
            <p:cNvCxnSpPr>
              <a:cxnSpLocks/>
              <a:stCxn id="49" idx="1"/>
              <a:endCxn id="94" idx="3"/>
            </p:cNvCxnSpPr>
            <p:nvPr/>
          </p:nvCxnSpPr>
          <p:spPr>
            <a:xfrm flipH="1" flipV="1">
              <a:off x="7662557" y="1358342"/>
              <a:ext cx="895929" cy="359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02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8251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83108" y="2302000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8251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4A495C5-1FBD-414C-8E1E-F858AF44E282}"/>
              </a:ext>
            </a:extLst>
          </p:cNvPr>
          <p:cNvSpPr/>
          <p:nvPr/>
        </p:nvSpPr>
        <p:spPr>
          <a:xfrm>
            <a:off x="9003703" y="1928219"/>
            <a:ext cx="2679691" cy="6746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If no project has been created. System will remind user to create one.</a:t>
            </a:r>
          </a:p>
        </p:txBody>
      </p:sp>
    </p:spTree>
    <p:extLst>
      <p:ext uri="{BB962C8B-B14F-4D97-AF65-F5344CB8AC3E}">
        <p14:creationId xmlns:p14="http://schemas.microsoft.com/office/powerpoint/2010/main" val="26338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21612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7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775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097789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A9A17-A771-47AA-931F-F6C39AB2E129}"/>
              </a:ext>
            </a:extLst>
          </p:cNvPr>
          <p:cNvSpPr/>
          <p:nvPr/>
        </p:nvSpPr>
        <p:spPr>
          <a:xfrm>
            <a:off x="8703428" y="682940"/>
            <a:ext cx="3223452" cy="10544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user projects are always based on same baseline.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Only on-site effectiveness is allowed to compare between different project.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So all project will be map on this chart</a:t>
            </a:r>
          </a:p>
        </p:txBody>
      </p:sp>
    </p:spTree>
    <p:extLst>
      <p:ext uri="{BB962C8B-B14F-4D97-AF65-F5344CB8AC3E}">
        <p14:creationId xmlns:p14="http://schemas.microsoft.com/office/powerpoint/2010/main" val="37002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9007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463607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7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77546" y="2443014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846125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192160"/>
            <a:ext cx="3584703" cy="283147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AB6A078-3899-4DA9-88CD-06AB357C7D07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5257EB-F769-417B-BE8B-C5924541DD1C}"/>
              </a:ext>
            </a:extLst>
          </p:cNvPr>
          <p:cNvSpPr/>
          <p:nvPr/>
        </p:nvSpPr>
        <p:spPr>
          <a:xfrm>
            <a:off x="-900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0A70C4-08CE-49ED-B1EF-B52A7A1B67C5}"/>
              </a:ext>
            </a:extLst>
          </p:cNvPr>
          <p:cNvGrpSpPr/>
          <p:nvPr/>
        </p:nvGrpSpPr>
        <p:grpSpPr>
          <a:xfrm>
            <a:off x="2507945" y="1617381"/>
            <a:ext cx="7466321" cy="2671359"/>
            <a:chOff x="2326280" y="2409805"/>
            <a:chExt cx="7466321" cy="267135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7A9C9A-A7FE-4038-9474-86B3694F7737}"/>
                </a:ext>
              </a:extLst>
            </p:cNvPr>
            <p:cNvSpPr/>
            <p:nvPr/>
          </p:nvSpPr>
          <p:spPr>
            <a:xfrm>
              <a:off x="2326281" y="2411083"/>
              <a:ext cx="7453788" cy="267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C41A64-1811-4FBB-A312-4A272F5BDBC7}"/>
                </a:ext>
              </a:extLst>
            </p:cNvPr>
            <p:cNvSpPr/>
            <p:nvPr/>
          </p:nvSpPr>
          <p:spPr>
            <a:xfrm>
              <a:off x="2326280" y="2409805"/>
              <a:ext cx="7453787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691355-EB41-4A08-887E-4FCF62C1CFF3}"/>
                </a:ext>
              </a:extLst>
            </p:cNvPr>
            <p:cNvSpPr/>
            <p:nvPr/>
          </p:nvSpPr>
          <p:spPr>
            <a:xfrm>
              <a:off x="9537582" y="2409805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A81B23-DDC6-42D0-B95E-E0EC0C80A04E}"/>
                </a:ext>
              </a:extLst>
            </p:cNvPr>
            <p:cNvSpPr txBox="1"/>
            <p:nvPr/>
          </p:nvSpPr>
          <p:spPr>
            <a:xfrm>
              <a:off x="2479614" y="276942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E62075-4ADF-41DD-97F6-06EFFECDFEED}"/>
                </a:ext>
              </a:extLst>
            </p:cNvPr>
            <p:cNvSpPr txBox="1"/>
            <p:nvPr/>
          </p:nvSpPr>
          <p:spPr>
            <a:xfrm>
              <a:off x="2479613" y="310114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E49BC8-DEE9-4A49-A988-880EC5FE63C9}"/>
                </a:ext>
              </a:extLst>
            </p:cNvPr>
            <p:cNvSpPr/>
            <p:nvPr/>
          </p:nvSpPr>
          <p:spPr>
            <a:xfrm>
              <a:off x="3428028" y="2769421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F1141B-4BCC-45E2-BB42-506128ECA3AB}"/>
                </a:ext>
              </a:extLst>
            </p:cNvPr>
            <p:cNvSpPr/>
            <p:nvPr/>
          </p:nvSpPr>
          <p:spPr>
            <a:xfrm>
              <a:off x="3428028" y="3185794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D33F04-C3F7-4935-AD93-EA848EC4BAB3}"/>
                </a:ext>
              </a:extLst>
            </p:cNvPr>
            <p:cNvSpPr/>
            <p:nvPr/>
          </p:nvSpPr>
          <p:spPr>
            <a:xfrm>
              <a:off x="7449878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845AF9E-1422-46C3-AA59-989C10C96C2E}"/>
                </a:ext>
              </a:extLst>
            </p:cNvPr>
            <p:cNvSpPr/>
            <p:nvPr/>
          </p:nvSpPr>
          <p:spPr>
            <a:xfrm>
              <a:off x="8544909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25C2205-EA3F-4D4B-9F05-E524608B9594}"/>
                </a:ext>
              </a:extLst>
            </p:cNvPr>
            <p:cNvGrpSpPr/>
            <p:nvPr/>
          </p:nvGrpSpPr>
          <p:grpSpPr>
            <a:xfrm>
              <a:off x="3422412" y="4298561"/>
              <a:ext cx="1850913" cy="283147"/>
              <a:chOff x="5802488" y="1758699"/>
              <a:chExt cx="2677390" cy="42469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FCD51F0-7283-4E95-B74C-32AB988F4A00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67AEA545-C36C-476E-AD40-DDA1F66CCD96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336827-94EE-410E-899F-4F832C02D8AF}"/>
                </a:ext>
              </a:extLst>
            </p:cNvPr>
            <p:cNvSpPr txBox="1"/>
            <p:nvPr/>
          </p:nvSpPr>
          <p:spPr>
            <a:xfrm>
              <a:off x="2450657" y="4269803"/>
              <a:ext cx="1091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  <a:endParaRPr lang="en-CA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450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Ray’s farm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1164409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742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Farm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0BFE055-EC62-4802-9458-8404B266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712240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D6977919-B90F-40F9-ADB3-7C91FCF7587B}"/>
              </a:ext>
            </a:extLst>
          </p:cNvPr>
          <p:cNvGrpSpPr/>
          <p:nvPr/>
        </p:nvGrpSpPr>
        <p:grpSpPr>
          <a:xfrm>
            <a:off x="3249308" y="1110483"/>
            <a:ext cx="3437456" cy="3489079"/>
            <a:chOff x="3572343" y="1095315"/>
            <a:chExt cx="3437456" cy="348907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06C64E-A5B5-4B51-9E35-6A8C106AC3B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8A7CDA-D064-4D4B-AA39-571A28D33254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EC2ED1-A62A-4B39-9E37-998A7D6E2A84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CFB40B-CA59-43A7-BB9C-490B2CC01BF7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FA0EB58-7114-4F7F-8AC5-C0C0C050261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F380F4-A5AE-456C-8393-C436FDBE4DBF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805ABD-939D-4099-A66C-9677EBBB5696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2767AE1-7D55-47EE-AA57-17034A8E2E53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FE123B2-394A-4FFD-87FF-1017C884D4B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2966AF-C45A-4FF7-B028-EBF4349266F4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57DFEB-7981-4857-B18B-FB5F2760FEF2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5E7D21-0C11-4529-B7FE-6DEF756E0E87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5DDBB3-2D22-4620-8F71-6354FB31143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6AC258-C823-4679-83DD-0DD9D56C9A46}"/>
              </a:ext>
            </a:extLst>
          </p:cNvPr>
          <p:cNvGrpSpPr/>
          <p:nvPr/>
        </p:nvGrpSpPr>
        <p:grpSpPr>
          <a:xfrm>
            <a:off x="6911382" y="433468"/>
            <a:ext cx="1218677" cy="205437"/>
            <a:chOff x="6528872" y="1807230"/>
            <a:chExt cx="1795701" cy="449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AD9170-0CFA-4D0E-BEE8-048286A1A269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1414192-DA5D-4CAE-A09E-80B20A31D1A2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F401649-A047-461C-8062-4F604D9C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06448"/>
              </p:ext>
            </p:extLst>
          </p:nvPr>
        </p:nvGraphicFramePr>
        <p:xfrm>
          <a:off x="6914359" y="638906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Boundary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LSD or 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E27C640-6AEA-467F-8EDC-FA26BEA71F6F}"/>
              </a:ext>
            </a:extLst>
          </p:cNvPr>
          <p:cNvSpPr/>
          <p:nvPr/>
        </p:nvSpPr>
        <p:spPr>
          <a:xfrm>
            <a:off x="7215346" y="1334292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4BBA96-7129-46B7-853C-877FB859D264}"/>
              </a:ext>
            </a:extLst>
          </p:cNvPr>
          <p:cNvSpPr/>
          <p:nvPr/>
        </p:nvSpPr>
        <p:spPr>
          <a:xfrm>
            <a:off x="7242075" y="1024758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EC04C0-AA4B-474A-BFE3-987FFB331CC6}"/>
              </a:ext>
            </a:extLst>
          </p:cNvPr>
          <p:cNvSpPr/>
          <p:nvPr/>
        </p:nvSpPr>
        <p:spPr>
          <a:xfrm>
            <a:off x="7247632" y="702499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17C6F-8CDE-41F0-930B-D605D9F223E1}"/>
              </a:ext>
            </a:extLst>
          </p:cNvPr>
          <p:cNvGrpSpPr/>
          <p:nvPr/>
        </p:nvGrpSpPr>
        <p:grpSpPr>
          <a:xfrm>
            <a:off x="1079892" y="1529931"/>
            <a:ext cx="3223452" cy="1593892"/>
            <a:chOff x="1079892" y="1529931"/>
            <a:chExt cx="3223452" cy="159389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7FC457-2FDF-4D11-BDDB-78F4E4701EF6}"/>
                </a:ext>
              </a:extLst>
            </p:cNvPr>
            <p:cNvSpPr/>
            <p:nvPr/>
          </p:nvSpPr>
          <p:spPr>
            <a:xfrm>
              <a:off x="1079892" y="2069403"/>
              <a:ext cx="3223452" cy="10544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Only manual BMP selection is supported for farmer user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2752A18-9072-4478-B4FB-0669B739773A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1611192" y="1529931"/>
              <a:ext cx="1080426" cy="53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9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42925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AB43C-DA04-4ECC-9BAA-7D31C900BC97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1ED9DB02-D421-43C4-8606-4615FFEE2E12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B2F6F6-8B65-46C4-8954-8983E25F7520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FD21-2C29-4848-8A9D-A10CEB7B93A2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5FB82A2-ED0A-4DED-8255-95940F93001B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1BBCD7-B825-4956-8DDF-2410B5187BA4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B09BE3A-66ED-4A9C-9265-B243533EC3A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E687BBE-B3BC-47D5-96DB-6429B35CF6D6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609EBE-3A8F-42F0-9FA0-948F857F542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1C2128-B1D7-4BF1-946E-228D3DC30E27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63EF02-994A-499E-9675-9C04D1FA0B9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94D5372-C41F-464A-AADA-906657173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73953"/>
              </p:ext>
            </p:extLst>
          </p:nvPr>
        </p:nvGraphicFramePr>
        <p:xfrm>
          <a:off x="2090632" y="4907313"/>
          <a:ext cx="7769728" cy="19184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23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Arrow: Pentagon 120">
            <a:extLst>
              <a:ext uri="{FF2B5EF4-FFF2-40B4-BE49-F238E27FC236}">
                <a16:creationId xmlns:a16="http://schemas.microsoft.com/office/drawing/2014/main" id="{AAF60A04-930E-47CD-8D92-B557B9F1EC53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40B5667-7C8E-4BDB-BE16-4D8020EA1BD6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C3A5C1-750B-42EE-82CD-E138FD7A3763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770644C-2D83-455C-BD3C-993E5222E3BE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3B633B-6A5E-4364-9BF8-E1EC2EFCEAEA}"/>
              </a:ext>
            </a:extLst>
          </p:cNvPr>
          <p:cNvSpPr/>
          <p:nvPr/>
        </p:nvSpPr>
        <p:spPr>
          <a:xfrm>
            <a:off x="1079892" y="2069403"/>
            <a:ext cx="3223452" cy="10544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Except from LSD or Parcel visibility difference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and manager Manual BMP selection tool is identical.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DDC729-CBD7-4593-A5B1-40577C67780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3F88B58-A28A-4269-9063-7B89CB89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1253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A2CF1-1C54-420A-BD07-C838758C3AF0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59FDB51-5EF8-4056-A241-BBB519A0930A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2E359D-7D1F-4386-AB3D-D56DA5ACC76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A4979FB-DE0F-4132-9A6E-9CE8678186E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348EEF-5557-4A25-8038-3E301FDFE3F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D0386A4-64A3-4E4E-9762-1AF68AB51CA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E45F9F-3024-4771-A916-05FEB163D1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EC5CF-5457-47B7-BD22-D8928F778ED1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0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Manager/Admin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3716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113" name="Arrow: Pentagon 112">
            <a:extLst>
              <a:ext uri="{FF2B5EF4-FFF2-40B4-BE49-F238E27FC236}">
                <a16:creationId xmlns:a16="http://schemas.microsoft.com/office/drawing/2014/main" id="{EF9ED53E-7136-4371-B250-E5EADC6FDF05}"/>
              </a:ext>
            </a:extLst>
          </p:cNvPr>
          <p:cNvSpPr/>
          <p:nvPr/>
        </p:nvSpPr>
        <p:spPr>
          <a:xfrm rot="5400000">
            <a:off x="9407806" y="4581892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8DA07-5809-4BA7-B581-CEE5A94AF7A5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260F19-F872-48F8-B690-FCA6DCAB75EF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EF5ED0AC-7576-4C4C-9252-1EFDAD223DB1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4" name="Graphic 73" descr="List">
              <a:extLst>
                <a:ext uri="{FF2B5EF4-FFF2-40B4-BE49-F238E27FC236}">
                  <a16:creationId xmlns:a16="http://schemas.microsoft.com/office/drawing/2014/main" id="{5763B861-4764-49E3-AD01-834F74F3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03EF07-1264-4617-A496-68982543416C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7B7773-A3FE-483B-A1F4-4CB3B8D57C30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AF7EDD-7507-4449-9251-A2835D1CFB5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992F99-2E33-4F59-BCCA-DD016E65D677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DA14D0-637D-4C21-AAA6-BA0838776823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475F17-1300-4A78-B652-8522AF5AFEE3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200B10-1C08-45C9-9B9E-5BE319AF907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4B8988A-E6BC-4F37-B8DB-AC7F2F255AEA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97038A-1EB5-4BBA-91FE-95C963EC56E7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07D271EB-9791-4440-AEFF-C264969D28FE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E5711004-BCDA-45F6-8912-CF2492E55BB7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5C5393A-CF86-44B9-A0D3-27DCA97BDFA3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CFDC4B-9C05-40D9-973A-31B290A6921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44ED008-3FF1-4187-8640-95C9C7F1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112535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108E2-901B-43F5-9BC4-B850A176E5C8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24C7A6-A549-445A-929C-5B40426CD21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60F72D-0E55-4A74-ABCD-EF15F1D065F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3F7935C-21BF-4352-B95B-1B447134A14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7B0DE8-A27C-45EF-80B1-12E9EC76ABC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FFA6814-149C-4936-A30E-99E864E79E5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38118C-92F1-4403-9FAC-3848B3842689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189E4-630C-44B1-BE94-7C58D3B20AD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043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19665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0435CF-8E82-4534-9BA1-793DDDE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73561"/>
              </p:ext>
            </p:extLst>
          </p:nvPr>
        </p:nvGraphicFramePr>
        <p:xfrm>
          <a:off x="2090632" y="4907312"/>
          <a:ext cx="7769728" cy="19506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605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64ABC801-DA35-45B5-82EC-85B435D55B54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B7D8BF-C6F5-4F34-9879-495314C00C9C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652713-92F5-4CDE-BF2E-B618CE3A3843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D99396A-FAF7-4E86-A5B3-DE576768878D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154FBE4F-8045-43AA-9719-FE7396D4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909C6B-5C3F-4EC5-B439-6065D6ACEA55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ADE61A3-C6D6-4B6C-961D-AF89B98BD624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DE1610-4312-497F-8E05-E3BD9EEB1320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231CF5-017B-43DA-A358-D0ADC13DCD9A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36D3D36-86AA-4E32-BA98-A47B1953AE52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695B743-5BD5-4511-87E3-FC5EB68829AC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A35BA9-1B82-4717-8D37-EEE43C4753A5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F634AB-3D61-411B-B6B4-70340889F900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B6C1E9-6899-49B5-B72B-6541826C668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23A9569-B654-4DBE-9F5F-B6DCA7CA21C5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17" name="Rectangle 116">
            <a:extLst>
              <a:ext uri="{FF2B5EF4-FFF2-40B4-BE49-F238E27FC236}">
                <a16:creationId xmlns:a16="http://schemas.microsoft.com/office/drawing/2014/main" id="{5BE3CB18-BC1F-4861-BD43-02B7BE33236D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9329C06-8B8E-43EF-8B6F-F0637C54010F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AC0930-A57C-4A13-9897-A15D899BC11C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FF96270-99B9-40FF-8511-30D92DE4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8247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7AE22B60-2C61-4958-9F80-7507F8B7DDE3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9EC3E47-9F54-45E2-A768-9CE5299D85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CFBE96-36E2-4588-AD0E-95B0E603307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AA1DE763-4BFF-4869-A83F-96C3265AAB27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4B9F1F-F6F3-49BD-872A-A2D3CBFC055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46D569-374B-42B5-8FEB-5BD8C5F62CD7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375766-F1D3-4BD4-B6CE-FAB258EB0FA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1C9F60-DF2B-453D-9B77-3C36D85F4E7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20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76054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49" name="Rectangle 148">
            <a:extLst>
              <a:ext uri="{FF2B5EF4-FFF2-40B4-BE49-F238E27FC236}">
                <a16:creationId xmlns:a16="http://schemas.microsoft.com/office/drawing/2014/main" id="{AFE60A6D-BC6C-4193-BE19-71EFC3C28827}"/>
              </a:ext>
            </a:extLst>
          </p:cNvPr>
          <p:cNvSpPr/>
          <p:nvPr/>
        </p:nvSpPr>
        <p:spPr>
          <a:xfrm>
            <a:off x="8203945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276D431-017F-49CE-A27B-F11999CC671C}"/>
              </a:ext>
            </a:extLst>
          </p:cNvPr>
          <p:cNvSpPr/>
          <p:nvPr/>
        </p:nvSpPr>
        <p:spPr>
          <a:xfrm>
            <a:off x="9042412" y="742366"/>
            <a:ext cx="75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1A8FD4-CAFF-4470-ABB5-ACC6F158D46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90C517-A26C-40FB-8F4F-BD54B56B05D8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14F87C-1443-4946-9A3A-EF9FE2B3C748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EC5ED6-2FCE-4406-860C-AB56DA420532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71A0DA-9632-4501-9927-EDD4D4927E74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CA04EF-7003-47FC-8376-DC4506A4FDD2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F94ACB-1681-48B1-B20B-2B16C4972448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4D9EE3-B1FE-4236-B73A-56110BE633F9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0D6397-B556-4311-B229-9DE6B209D611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6FC6E2A-FB31-4C4A-B3B5-0C97409EB4B9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overview</a:t>
              </a:r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01DF307-EB80-41A0-BB25-8B3EDA1105A7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4" name="Graphic 83" descr="List">
              <a:extLst>
                <a:ext uri="{FF2B5EF4-FFF2-40B4-BE49-F238E27FC236}">
                  <a16:creationId xmlns:a16="http://schemas.microsoft.com/office/drawing/2014/main" id="{6E2D02E1-1786-47CA-85A7-2AC0381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B24491-B9DE-4E4C-A280-1A9C47485F4B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AF8262-B909-42E1-9536-AEA2EB12708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35C942-0403-4DD9-85BA-29B559E4873C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7500EF-2D4A-47A4-85FE-E6601A169BBB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715E22-BD7D-41EC-896D-3282E7343707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F94C55C-B6A3-4E02-A063-F873FA18844D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82FC2B-8900-4590-A1DB-9A6D8611E400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DF9CD8-D24C-4725-A034-505AFA060CBC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81C1C19-17C3-4635-BB06-2E7DED5A551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2CA8E-7511-4CD4-BC8A-EE603BA0152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FF670A8-3977-4417-A5F3-24AA1C6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993724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BA570624-AD5A-423A-A2E2-630985110E58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0103906-3A8E-46BA-9D20-F7A19C1C13B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EB69843-6545-454B-957B-AC15710A4E47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7793C334-6865-4BC9-AF42-8ECB7439519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738803-BF90-4CFB-B56E-60A1C079F34A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A3C92E-22B9-48BB-B8C2-120259B95027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F8D415-1293-4C45-A3AD-6F354B2712CA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3F8ECE-B161-4FB1-948A-B7009020F856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99D6C10-3415-45E8-8B61-3B49BCDA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32364"/>
              </p:ext>
            </p:extLst>
          </p:nvPr>
        </p:nvGraphicFramePr>
        <p:xfrm>
          <a:off x="2090632" y="4907313"/>
          <a:ext cx="7769728" cy="1907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564085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9854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651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/>
                        <a:t>Base map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00836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915848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59843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862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8491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9825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1, BMP type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295ABE3-E73E-49CF-A065-8BE7C4B55E0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0" y="2909500"/>
            <a:chExt cx="12192001" cy="4308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D5BD3F6-2D74-4063-B10E-540114A998EE}"/>
                </a:ext>
              </a:extLst>
            </p:cNvPr>
            <p:cNvSpPr/>
            <p:nvPr/>
          </p:nvSpPr>
          <p:spPr>
            <a:xfrm>
              <a:off x="0" y="2939749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3" name="Picture 2" descr="Related image">
              <a:extLst>
                <a:ext uri="{FF2B5EF4-FFF2-40B4-BE49-F238E27FC236}">
                  <a16:creationId xmlns:a16="http://schemas.microsoft.com/office/drawing/2014/main" id="{9012132D-3AF5-4409-B508-B500AC96F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182" y="2939749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45079A4-C082-48F7-8103-5A0960BF47B8}"/>
                </a:ext>
              </a:extLst>
            </p:cNvPr>
            <p:cNvSpPr txBox="1"/>
            <p:nvPr/>
          </p:nvSpPr>
          <p:spPr>
            <a:xfrm>
              <a:off x="9050284" y="2909500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5" name="Graphic 94" descr="Smiling face with no fill">
              <a:extLst>
                <a:ext uri="{FF2B5EF4-FFF2-40B4-BE49-F238E27FC236}">
                  <a16:creationId xmlns:a16="http://schemas.microsoft.com/office/drawing/2014/main" id="{E62F91EE-339C-4843-8CA2-C1CD563F1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2138" y="2951232"/>
              <a:ext cx="288000" cy="288000"/>
            </a:xfrm>
            <a:prstGeom prst="rect">
              <a:avLst/>
            </a:prstGeom>
          </p:spPr>
        </p:pic>
        <p:pic>
          <p:nvPicPr>
            <p:cNvPr id="96" name="Graphic 95" descr="Question mark">
              <a:extLst>
                <a:ext uri="{FF2B5EF4-FFF2-40B4-BE49-F238E27FC236}">
                  <a16:creationId xmlns:a16="http://schemas.microsoft.com/office/drawing/2014/main" id="{CD57FEE1-E177-44E3-B44A-246F80B5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0798" y="2962471"/>
              <a:ext cx="288000" cy="288000"/>
            </a:xfrm>
            <a:prstGeom prst="rect">
              <a:avLst/>
            </a:prstGeom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476391-437B-4289-A3A7-832D286EF9E1}"/>
                </a:ext>
              </a:extLst>
            </p:cNvPr>
            <p:cNvSpPr/>
            <p:nvPr/>
          </p:nvSpPr>
          <p:spPr>
            <a:xfrm>
              <a:off x="101210" y="2962472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A99E68-5D11-414D-92E9-E793E3340E0B}"/>
                </a:ext>
              </a:extLst>
            </p:cNvPr>
            <p:cNvSpPr txBox="1"/>
            <p:nvPr/>
          </p:nvSpPr>
          <p:spPr>
            <a:xfrm>
              <a:off x="383364" y="2983448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949FC4A-9481-44A0-B029-FDF82039A449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66D419-6EEF-44F0-B878-FBCC89959FB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b="1" dirty="0">
                  <a:solidFill>
                    <a:schemeClr val="accent1"/>
                  </a:solidFill>
                </a:rPr>
                <a:t>BMP selection overview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97321EF1-79E3-4578-9825-6EA6B28916C5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5" name="Graphic 74" descr="List">
              <a:extLst>
                <a:ext uri="{FF2B5EF4-FFF2-40B4-BE49-F238E27FC236}">
                  <a16:creationId xmlns:a16="http://schemas.microsoft.com/office/drawing/2014/main" id="{8F25C585-5121-4376-92D4-F80993FA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8CBDE4-392F-40CD-8C62-9BDD8083F513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1DC48D-C789-49B5-9F5F-5E19F23EA34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CDB534-E5C3-4272-9C14-F872739E311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330F25E-4B0B-41DD-A797-638D19E38C60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B624A-F0AA-4133-81EA-189DE45C6C8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BC82112-A17F-4BB3-A1A8-DFFCCA52F9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FA8F22-F9DA-46E1-8233-E58CD0323078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B7B0B-2AD8-49B2-9354-D346B867E575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C4083DB-D9A7-4713-8E0C-AF99D2D3D4D0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2599C6-D2D4-4C49-BF54-54D6FE8B5B15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08B63BB-7C5E-40E3-8411-B1A3ECE1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360862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Boundary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4FB207-1E17-49EF-A0AA-3E3728D051E5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B6AC6F-C6AB-4F9B-892F-2A8677B305D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1931E6-0A6E-4167-8060-4F4084567E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24468B9-88DB-41E4-87AB-0EE08C7E34F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25813CC-0135-44D1-A421-88087EBE7BA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7292BC5-B71C-469C-8A43-6A3D3776A51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053C44-0CC7-402E-890F-806ED4B5BB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39F592-90E9-487C-87DB-64D789BF30AD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F47E4E-2E23-4CB0-AFD7-5789FECFD7F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FF194A-4242-4E9D-B95A-B101437FF1E3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484CE9-680A-4799-AA46-B0B3D07CD106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ED005BA-61ED-424F-8E57-E1E4167B577E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80668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25387" y="463178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15038" y="463178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F2566A-1D84-467C-ABC5-A2F0E8802722}"/>
              </a:ext>
            </a:extLst>
          </p:cNvPr>
          <p:cNvGrpSpPr/>
          <p:nvPr/>
        </p:nvGrpSpPr>
        <p:grpSpPr>
          <a:xfrm>
            <a:off x="7465957" y="4695366"/>
            <a:ext cx="3376793" cy="770731"/>
            <a:chOff x="3003019" y="4380440"/>
            <a:chExt cx="3376793" cy="7707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B4BB26-E271-4EC5-8FB3-7D200DD0494D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“Contact admin” button to send message to admin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0E1219-CDEB-4F5F-9E50-C8B8AF54BCC0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69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20E141-E820-46FE-950A-F79C59E0D441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D8791-EC29-436C-9E94-0EE349F2F4F2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2601-E76D-4ABB-92EE-ECFFB0B9D0E6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E6BEC2B5-B78D-4222-8545-2E6DA3D363F4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8804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4C22D-A1A1-49C4-BA16-0A0804633C9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21EEC-7359-4322-957F-8C52EE57ACBD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7BA2-336C-4E2E-B1D1-52CC793922CD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9BB33A45-47B4-464C-8D03-4E886EB20802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03ADD-A69E-40BA-BA7D-E534E3FDD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99152-4031-40D5-BBB3-ECB48259E42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1E6118-EDAA-41FF-9E6D-F689A52AF63E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3EEC6-0630-41D8-9B29-4B7556C67F04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B4602-1E68-4BBF-AAFB-5ABEA39AF1FD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6E793-F2A1-403C-9A90-17890F59C340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138BC4-85C3-4944-B35B-D0BE12F81A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95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1639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225974"/>
              </p:ext>
            </p:extLst>
          </p:nvPr>
        </p:nvGraphicFramePr>
        <p:xfrm>
          <a:off x="283108" y="2302000"/>
          <a:ext cx="2786863" cy="3427057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258820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C11E5-2134-456C-8FA3-B027CA9378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E669B18-4C47-46B9-8960-ACD7173491EE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B5488D-7BCA-4684-936A-EB1F2ED4502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6BC2C41-CC0A-4090-B815-7D857390F94A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Reminder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FC9BA-D5A6-49F7-8FD0-388CBE82FB56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38769B-A28C-471E-98CE-AAC1DEBC03E3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 haven’t create any project yet.</a:t>
              </a:r>
            </a:p>
            <a:p>
              <a:endParaRPr lang="en-CA" sz="1100" dirty="0"/>
            </a:p>
            <a:p>
              <a:r>
                <a:rPr lang="en-CA" sz="1100" dirty="0"/>
                <a:t>Press OK to create a new project</a:t>
              </a:r>
              <a:endParaRPr lang="en-CA" sz="1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A7DA90-B521-4324-B962-8B1562324BF3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4A495C5-1FBD-414C-8E1E-F858AF44E282}"/>
              </a:ext>
            </a:extLst>
          </p:cNvPr>
          <p:cNvSpPr/>
          <p:nvPr/>
        </p:nvSpPr>
        <p:spPr>
          <a:xfrm>
            <a:off x="9003703" y="1928219"/>
            <a:ext cx="2679691" cy="6746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If no project has been created. System will remind user to create one.</a:t>
            </a:r>
          </a:p>
        </p:txBody>
      </p:sp>
    </p:spTree>
    <p:extLst>
      <p:ext uri="{BB962C8B-B14F-4D97-AF65-F5344CB8AC3E}">
        <p14:creationId xmlns:p14="http://schemas.microsoft.com/office/powerpoint/2010/main" val="5763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0"/>
            <a:ext cx="3286126" cy="68580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83109" y="1587449"/>
            <a:ext cx="2719908" cy="281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88AD7F-8E05-41BF-993D-36779D3C6F1E}"/>
              </a:ext>
            </a:extLst>
          </p:cNvPr>
          <p:cNvSpPr/>
          <p:nvPr/>
        </p:nvSpPr>
        <p:spPr>
          <a:xfrm>
            <a:off x="1288228" y="11883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ESAT logo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56436"/>
              </p:ext>
            </p:extLst>
          </p:nvPr>
        </p:nvGraphicFramePr>
        <p:xfrm>
          <a:off x="283108" y="2302000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8331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9740" y="154336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39496" y="2448861"/>
            <a:ext cx="0" cy="1932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123053"/>
              </p:ext>
            </p:extLst>
          </p:nvPr>
        </p:nvGraphicFramePr>
        <p:xfrm>
          <a:off x="3286126" y="0"/>
          <a:ext cx="890587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877794"/>
            <a:ext cx="2891602" cy="283147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04323F-2A2D-4A98-8AC1-CB208161A38D}"/>
              </a:ext>
            </a:extLst>
          </p:cNvPr>
          <p:cNvGrpSpPr/>
          <p:nvPr/>
        </p:nvGrpSpPr>
        <p:grpSpPr>
          <a:xfrm>
            <a:off x="8188082" y="305177"/>
            <a:ext cx="1850913" cy="283147"/>
            <a:chOff x="5802488" y="1758699"/>
            <a:chExt cx="2677390" cy="4246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AE1C4B-6301-46B1-945B-DEEAA8931FEB}"/>
                </a:ext>
              </a:extLst>
            </p:cNvPr>
            <p:cNvSpPr/>
            <p:nvPr/>
          </p:nvSpPr>
          <p:spPr>
            <a:xfrm>
              <a:off x="5802488" y="1758699"/>
              <a:ext cx="267739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Watershed drop list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BF65DC4-EB47-4F4E-BDCC-9F168C1C6699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D17FA1-0C97-433F-8BC1-E34D74F8796A}"/>
              </a:ext>
            </a:extLst>
          </p:cNvPr>
          <p:cNvGrpSpPr/>
          <p:nvPr/>
        </p:nvGrpSpPr>
        <p:grpSpPr>
          <a:xfrm>
            <a:off x="10343549" y="305177"/>
            <a:ext cx="1729553" cy="283147"/>
            <a:chOff x="5978038" y="1758699"/>
            <a:chExt cx="2501840" cy="42469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9F54DE1-17A5-456E-BC5D-6A28439283D4}"/>
                </a:ext>
              </a:extLst>
            </p:cNvPr>
            <p:cNvSpPr/>
            <p:nvPr/>
          </p:nvSpPr>
          <p:spPr>
            <a:xfrm>
              <a:off x="5978038" y="1758699"/>
              <a:ext cx="2501840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Baseline drop list</a:t>
              </a:r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49F4BC9-B479-41CE-9C92-E36F6060B90B}"/>
                </a:ext>
              </a:extLst>
            </p:cNvPr>
            <p:cNvSpPr/>
            <p:nvPr/>
          </p:nvSpPr>
          <p:spPr>
            <a:xfrm rot="10800000">
              <a:off x="8185224" y="1867790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792160"/>
            <a:ext cx="0" cy="554398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2953061"/>
            <a:ext cx="252000" cy="252000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2955547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3501522"/>
            <a:ext cx="252000" cy="252000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350400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128440"/>
            <a:ext cx="252000" cy="252000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13092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4687834"/>
            <a:ext cx="252000" cy="252000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469032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4823" y="5247228"/>
            <a:ext cx="252000" cy="252000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34" y="524971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9630" y="1043865"/>
            <a:ext cx="2493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A29EA2-3A2C-4CE1-ACCC-5B0DE96A003E}"/>
              </a:ext>
            </a:extLst>
          </p:cNvPr>
          <p:cNvGrpSpPr/>
          <p:nvPr/>
        </p:nvGrpSpPr>
        <p:grpSpPr>
          <a:xfrm>
            <a:off x="9113539" y="588324"/>
            <a:ext cx="2730213" cy="1468770"/>
            <a:chOff x="9113539" y="588324"/>
            <a:chExt cx="2730213" cy="146877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CC17BD-D7A3-463D-B6D1-B48AC0E1ED2B}"/>
                </a:ext>
              </a:extLst>
            </p:cNvPr>
            <p:cNvSpPr/>
            <p:nvPr/>
          </p:nvSpPr>
          <p:spPr>
            <a:xfrm>
              <a:off x="9164061" y="1382419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Only same watershed under same baseline scenario will be compared in the chart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89E732-A3E3-4C5A-AA47-EC575E556314}"/>
                </a:ext>
              </a:extLst>
            </p:cNvPr>
            <p:cNvCxnSpPr>
              <a:stCxn id="46" idx="0"/>
              <a:endCxn id="39" idx="2"/>
            </p:cNvCxnSpPr>
            <p:nvPr/>
          </p:nvCxnSpPr>
          <p:spPr>
            <a:xfrm flipH="1" flipV="1">
              <a:off x="9113539" y="588324"/>
              <a:ext cx="1390368" cy="794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312BEB-BF58-4D19-821F-2265B3E48C2F}"/>
                </a:ext>
              </a:extLst>
            </p:cNvPr>
            <p:cNvCxnSpPr>
              <a:stCxn id="46" idx="0"/>
              <a:endCxn id="42" idx="2"/>
            </p:cNvCxnSpPr>
            <p:nvPr/>
          </p:nvCxnSpPr>
          <p:spPr>
            <a:xfrm flipV="1">
              <a:off x="10503907" y="588324"/>
              <a:ext cx="704419" cy="794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25EC1-9601-464A-9981-40CFC091579F}"/>
              </a:ext>
            </a:extLst>
          </p:cNvPr>
          <p:cNvGrpSpPr/>
          <p:nvPr/>
        </p:nvGrpSpPr>
        <p:grpSpPr>
          <a:xfrm>
            <a:off x="3003019" y="4380440"/>
            <a:ext cx="3376793" cy="770731"/>
            <a:chOff x="3003019" y="4380440"/>
            <a:chExt cx="3376793" cy="7707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3DABDD-DACD-4DBE-BE5F-05118E9B0187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open or delete project using buttons here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51FD11-D932-4E03-BBDE-7D856AC34754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58686-3028-4A50-A2A0-74DFB1C2E713}"/>
              </a:ext>
            </a:extLst>
          </p:cNvPr>
          <p:cNvGrpSpPr/>
          <p:nvPr/>
        </p:nvGrpSpPr>
        <p:grpSpPr>
          <a:xfrm>
            <a:off x="3003017" y="1334440"/>
            <a:ext cx="3245909" cy="674675"/>
            <a:chOff x="3003017" y="1334440"/>
            <a:chExt cx="3245909" cy="67467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7D8FE7-3937-4CA6-A8AD-BA8C6468091C}"/>
                </a:ext>
              </a:extLst>
            </p:cNvPr>
            <p:cNvSpPr/>
            <p:nvPr/>
          </p:nvSpPr>
          <p:spPr>
            <a:xfrm>
              <a:off x="3569235" y="1334440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create a new project using “Add Project” button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07E341-2B6C-4D8A-9FFA-4824BDFF5B3D}"/>
                </a:ext>
              </a:extLst>
            </p:cNvPr>
            <p:cNvCxnSpPr>
              <a:stCxn id="48" idx="1"/>
              <a:endCxn id="15" idx="3"/>
            </p:cNvCxnSpPr>
            <p:nvPr/>
          </p:nvCxnSpPr>
          <p:spPr>
            <a:xfrm flipH="1">
              <a:off x="3003017" y="1671778"/>
              <a:ext cx="566218" cy="562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78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29D24-648B-4AC4-B093-DCBD2411CD34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471cef36-82b7-4951-946c-7d484f1f0794"/>
    <ds:schemaRef ds:uri="http://www.w3.org/XML/1998/namespace"/>
    <ds:schemaRef ds:uri="http://schemas.openxmlformats.org/package/2006/metadata/core-properties"/>
    <ds:schemaRef ds:uri="4152e4b0-9273-4eb3-9219-cbfd475533bd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10100</TotalTime>
  <Words>5799</Words>
  <Application>Microsoft Office PowerPoint</Application>
  <PresentationFormat>Widescreen</PresentationFormat>
  <Paragraphs>2206</Paragraphs>
  <Slides>44</Slides>
  <Notes>39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3</vt:lpstr>
      <vt:lpstr>General public login page</vt:lpstr>
      <vt:lpstr>PowerPoint Presentation</vt:lpstr>
      <vt:lpstr>Manager/Admin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Farmer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319</cp:revision>
  <dcterms:created xsi:type="dcterms:W3CDTF">2019-07-05T16:17:41Z</dcterms:created>
  <dcterms:modified xsi:type="dcterms:W3CDTF">2019-08-08T20:16:47Z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